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0.xml" ContentType="application/vnd.openxmlformats-officedocument.presentationml.tags+xml"/>
  <Override PartName="/ppt/notesSlides/notesSlide20.xml" ContentType="application/vnd.openxmlformats-officedocument.presentationml.notesSlide+xml"/>
  <Override PartName="/ppt/tags/tag41.xml" ContentType="application/vnd.openxmlformats-officedocument.presentationml.tags+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35"/>
  </p:notesMasterIdLst>
  <p:handoutMasterIdLst>
    <p:handoutMasterId r:id="rId36"/>
  </p:handoutMasterIdLst>
  <p:sldIdLst>
    <p:sldId id="2076137917" r:id="rId6"/>
    <p:sldId id="2076137918" r:id="rId7"/>
    <p:sldId id="2076137911" r:id="rId8"/>
    <p:sldId id="1370" r:id="rId9"/>
    <p:sldId id="2076137919" r:id="rId10"/>
    <p:sldId id="2076137922" r:id="rId11"/>
    <p:sldId id="2076137951" r:id="rId12"/>
    <p:sldId id="2076137947" r:id="rId13"/>
    <p:sldId id="2076137949" r:id="rId14"/>
    <p:sldId id="11942" r:id="rId15"/>
    <p:sldId id="2076137950" r:id="rId16"/>
    <p:sldId id="2076137924" r:id="rId17"/>
    <p:sldId id="2076137940" r:id="rId18"/>
    <p:sldId id="1884" r:id="rId19"/>
    <p:sldId id="11935" r:id="rId20"/>
    <p:sldId id="1886" r:id="rId21"/>
    <p:sldId id="11936" r:id="rId22"/>
    <p:sldId id="1888" r:id="rId23"/>
    <p:sldId id="1974" r:id="rId24"/>
    <p:sldId id="10158" r:id="rId25"/>
    <p:sldId id="10162" r:id="rId26"/>
    <p:sldId id="11939" r:id="rId27"/>
    <p:sldId id="11937" r:id="rId28"/>
    <p:sldId id="11938" r:id="rId29"/>
    <p:sldId id="10151" r:id="rId30"/>
    <p:sldId id="10115" r:id="rId31"/>
    <p:sldId id="2076137941" r:id="rId32"/>
    <p:sldId id="2076137920" r:id="rId33"/>
    <p:sldId id="2076137921" r:id="rId34"/>
  </p:sldIdLst>
  <p:sldSz cx="12436475" cy="6994525"/>
  <p:notesSz cx="6858000" cy="9144000"/>
  <p:custDataLst>
    <p:tags r:id="rId3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51"/>
            <p14:sldId id="2076137947"/>
            <p14:sldId id="2076137949"/>
            <p14:sldId id="11942"/>
            <p14:sldId id="2076137950"/>
            <p14:sldId id="2076137924"/>
            <p14:sldId id="2076137940"/>
            <p14:sldId id="1884"/>
            <p14:sldId id="11935"/>
            <p14:sldId id="1886"/>
            <p14:sldId id="11936"/>
            <p14:sldId id="1888"/>
            <p14:sldId id="1974"/>
            <p14:sldId id="10158"/>
            <p14:sldId id="10162"/>
            <p14:sldId id="11939"/>
            <p14:sldId id="11937"/>
            <p14:sldId id="11938"/>
            <p14:sldId id="10151"/>
            <p14:sldId id="10115"/>
            <p14:sldId id="207613794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F2F"/>
    <a:srgbClr val="0078D4"/>
    <a:srgbClr val="EABD0B"/>
    <a:srgbClr val="444444"/>
    <a:srgbClr val="FFFFFF"/>
    <a:srgbClr val="FF0066"/>
    <a:srgbClr val="00BCF2"/>
    <a:srgbClr val="F2F2F2"/>
    <a:srgbClr val="000000"/>
    <a:srgbClr val="B3E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75092" autoAdjust="0"/>
  </p:normalViewPr>
  <p:slideViewPr>
    <p:cSldViewPr>
      <p:cViewPr varScale="1">
        <p:scale>
          <a:sx n="80" d="100"/>
          <a:sy n="80" d="100"/>
        </p:scale>
        <p:origin x="1800" y="9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defRPr>
            </a:pPr>
            <a:r>
              <a: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rPr>
              <a:t>Query Execution Time</a:t>
            </a:r>
          </a:p>
        </c:rich>
      </c:tx>
      <c:layout>
        <c:manualLayout>
          <c:xMode val="edge"/>
          <c:yMode val="edge"/>
          <c:x val="0.17802357794373008"/>
          <c:y val="1.3397642015005359E-2"/>
        </c:manualLayout>
      </c:layout>
      <c:overlay val="0"/>
      <c:spPr>
        <a:noFill/>
        <a:ln>
          <a:noFill/>
        </a:ln>
        <a:effectLst/>
      </c:spPr>
      <c:txPr>
        <a:bodyPr rot="0" spcFirstLastPara="1" vertOverflow="ellipsis" vert="horz" wrap="square" anchor="ctr" anchorCtr="1"/>
        <a:lstStyle/>
        <a:p>
          <a:pPr>
            <a:def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defRPr>
          </a:pPr>
          <a:endParaRPr lang="en-US"/>
        </a:p>
      </c:txPr>
    </c:title>
    <c:autoTitleDeleted val="0"/>
    <c:plotArea>
      <c:layout/>
      <c:barChart>
        <c:barDir val="col"/>
        <c:grouping val="clustered"/>
        <c:varyColors val="0"/>
        <c:ser>
          <c:idx val="0"/>
          <c:order val="0"/>
          <c:spPr>
            <a:solidFill>
              <a:schemeClr val="accent1"/>
            </a:solidFill>
            <a:ln>
              <a:noFill/>
            </a:ln>
            <a:effectLst>
              <a:outerShdw blurRad="190500" dist="50800" dir="2400000" algn="ctr" rotWithShape="0">
                <a:srgbClr val="000000">
                  <a:alpha val="40000"/>
                </a:srgbClr>
              </a:outerShdw>
            </a:effectLst>
          </c:spPr>
          <c:invertIfNegative val="0"/>
          <c:dPt>
            <c:idx val="1"/>
            <c:invertIfNegative val="0"/>
            <c:bubble3D val="0"/>
            <c:spPr>
              <a:solidFill>
                <a:srgbClr val="243A5E"/>
              </a:solidFill>
              <a:ln>
                <a:noFill/>
              </a:ln>
              <a:effectLst>
                <a:outerShdw blurRad="190500" dist="50800" dir="2400000" algn="ctr" rotWithShape="0">
                  <a:srgbClr val="000000">
                    <a:alpha val="40000"/>
                  </a:srgbClr>
                </a:outerShdw>
              </a:effectLst>
            </c:spPr>
            <c:extLst>
              <c:ext xmlns:c16="http://schemas.microsoft.com/office/drawing/2014/chart" uri="{C3380CC4-5D6E-409C-BE32-E72D297353CC}">
                <c16:uniqueId val="{00000001-AEE7-490A-843D-47110192E221}"/>
              </c:ext>
            </c:extLst>
          </c:dPt>
          <c:dLbls>
            <c:spPr>
              <a:noFill/>
              <a:ln>
                <a:noFill/>
              </a:ln>
              <a:effectLst/>
            </c:spPr>
            <c:txPr>
              <a:bodyPr rot="0" spcFirstLastPara="1" vertOverflow="ellipsis" vert="horz" wrap="square" lIns="38100" tIns="19050" rIns="38100" bIns="19050" anchor="ctr" anchorCtr="1">
                <a:spAutoFit/>
              </a:bodyPr>
              <a:lstStyle/>
              <a:p>
                <a:pPr>
                  <a:defRPr kumimoji="0" lang="en-US" sz="2400" b="1" i="0" u="none" strike="noStrike" kern="1200" cap="none" spc="-50" normalizeH="0" baseline="0">
                    <a:ln w="3175">
                      <a:noFill/>
                    </a:ln>
                    <a:solidFill>
                      <a:prstClr val="black"/>
                    </a:solidFill>
                    <a:effectLst/>
                    <a:uLnTx/>
                    <a:uFillTx/>
                    <a:latin typeface="Segoe UI Semibold"/>
                    <a:ea typeface="+mn-ea"/>
                    <a:cs typeface="Segoe U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Sheet1!$E$6:$E$7</c:f>
              <c:strCache>
                <c:ptCount val="2"/>
                <c:pt idx="0">
                  <c:v>No Materialized View</c:v>
                </c:pt>
                <c:pt idx="1">
                  <c:v>With Materialized View</c:v>
                </c:pt>
              </c:strCache>
            </c:strRef>
          </c:cat>
          <c:val>
            <c:numRef>
              <c:f>Sheet1!$F$6:$F$7</c:f>
              <c:numCache>
                <c:formatCode>General</c:formatCode>
                <c:ptCount val="2"/>
                <c:pt idx="0">
                  <c:v>275</c:v>
                </c:pt>
                <c:pt idx="1">
                  <c:v>5</c:v>
                </c:pt>
              </c:numCache>
            </c:numRef>
          </c:val>
          <c:extLst>
            <c:ext xmlns:c16="http://schemas.microsoft.com/office/drawing/2014/chart" uri="{C3380CC4-5D6E-409C-BE32-E72D297353CC}">
              <c16:uniqueId val="{00000000-AEE7-490A-843D-47110192E221}"/>
            </c:ext>
          </c:extLst>
        </c:ser>
        <c:dLbls>
          <c:showLegendKey val="0"/>
          <c:showVal val="0"/>
          <c:showCatName val="0"/>
          <c:showSerName val="0"/>
          <c:showPercent val="0"/>
          <c:showBubbleSize val="0"/>
        </c:dLbls>
        <c:gapWidth val="219"/>
        <c:overlap val="-27"/>
        <c:axId val="947207848"/>
        <c:axId val="843495368"/>
      </c:barChart>
      <c:catAx>
        <c:axId val="947207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kumimoji="0" lang="en-US" sz="1000" b="1" i="0" u="none" strike="noStrike" kern="1200" cap="none" spc="-50" normalizeH="0" baseline="0">
                <a:ln w="3175">
                  <a:noFill/>
                </a:ln>
                <a:solidFill>
                  <a:prstClr val="black"/>
                </a:solidFill>
                <a:effectLst/>
                <a:uLnTx/>
                <a:uFillTx/>
                <a:latin typeface="Segoe UI Semibold"/>
                <a:ea typeface="+mn-ea"/>
                <a:cs typeface="Segoe UI" pitchFamily="34" charset="0"/>
              </a:defRPr>
            </a:pPr>
            <a:endParaRPr lang="en-US"/>
          </a:p>
        </c:txPr>
        <c:crossAx val="843495368"/>
        <c:crosses val="autoZero"/>
        <c:auto val="1"/>
        <c:lblAlgn val="ctr"/>
        <c:lblOffset val="100"/>
        <c:noMultiLvlLbl val="0"/>
      </c:catAx>
      <c:valAx>
        <c:axId val="843495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kumimoji="0" lang="en-US" sz="1000" b="1" i="0" u="none" strike="noStrike" kern="1200" cap="none" spc="-50" normalizeH="0" baseline="0" dirty="0" smtClean="0">
                    <a:ln w="3175">
                      <a:noFill/>
                    </a:ln>
                    <a:solidFill>
                      <a:prstClr val="black"/>
                    </a:solidFill>
                    <a:effectLst/>
                    <a:uLnTx/>
                    <a:uFillTx/>
                    <a:latin typeface="Segoe UI Semibold"/>
                    <a:ea typeface="+mn-ea"/>
                    <a:cs typeface="Segoe UI" pitchFamily="34" charset="0"/>
                  </a:defRPr>
                </a:pPr>
                <a:r>
                  <a:rPr kumimoji="0" lang="en-US" sz="1000" b="1" i="0" u="none" strike="noStrike" kern="1200" cap="none" spc="-50" normalizeH="0" baseline="0">
                    <a:ln w="3175">
                      <a:noFill/>
                    </a:ln>
                    <a:solidFill>
                      <a:prstClr val="black"/>
                    </a:solidFill>
                    <a:effectLst/>
                    <a:uLnTx/>
                    <a:uFillTx/>
                    <a:latin typeface="Segoe UI Semibold"/>
                    <a:ea typeface="+mn-ea"/>
                    <a:cs typeface="Segoe UI" pitchFamily="34" charset="0"/>
                  </a:rPr>
                  <a:t>Seconds</a:t>
                </a:r>
              </a:p>
            </c:rich>
          </c:tx>
          <c:overlay val="0"/>
          <c:spPr>
            <a:noFill/>
            <a:ln>
              <a:noFill/>
            </a:ln>
            <a:effectLst/>
          </c:spPr>
          <c:txPr>
            <a:bodyPr rot="-5400000" spcFirstLastPara="1" vertOverflow="ellipsis" vert="horz" wrap="square" anchor="ctr" anchorCtr="1"/>
            <a:lstStyle/>
            <a:p>
              <a:pPr algn="ctr">
                <a:defRPr kumimoji="0" lang="en-US" sz="1000" b="1" i="0" u="none" strike="noStrike" kern="1200" cap="none" spc="-50" normalizeH="0" baseline="0" dirty="0" smtClean="0">
                  <a:ln w="3175">
                    <a:noFill/>
                  </a:ln>
                  <a:solidFill>
                    <a:prstClr val="black"/>
                  </a:solidFill>
                  <a:effectLst/>
                  <a:uLnTx/>
                  <a:uFillTx/>
                  <a:latin typeface="Segoe UI Semibold"/>
                  <a:ea typeface="+mn-ea"/>
                  <a:cs typeface="Segoe UI"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kumimoji="0" lang="en-US" sz="1000" b="1" i="0" u="none" strike="noStrike" kern="1200" cap="none" spc="-50" normalizeH="0" baseline="0" dirty="0">
                <a:ln w="3175">
                  <a:noFill/>
                </a:ln>
                <a:solidFill>
                  <a:prstClr val="black"/>
                </a:solidFill>
                <a:effectLst/>
                <a:uLnTx/>
                <a:uFillTx/>
                <a:latin typeface="Segoe UI Semibold"/>
                <a:ea typeface="+mn-ea"/>
                <a:cs typeface="Segoe UI" pitchFamily="34" charset="0"/>
              </a:defRPr>
            </a:pPr>
            <a:endParaRPr lang="en-US"/>
          </a:p>
        </c:txPr>
        <c:crossAx val="947207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7/31/2020 4:54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7/31/2020 4:53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jamesserra.com/archive/2019/12/azure-synapse-analytics-power-b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performance-tuning-result-set-cach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sql-data-warehouse/performance-tuning-materialized-view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4:53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Configure the engine: Any DAX query asking for Sum(Sales[Amount]) by City – the engine figures out that it can answer from the in memory cache, from the </a:t>
            </a:r>
            <a:r>
              <a:rPr lang="en-US" dirty="0" err="1"/>
              <a:t>SalesAgg</a:t>
            </a:r>
            <a:r>
              <a:rPr lang="en-US" dirty="0"/>
              <a:t> table which is super fast.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user knows nothing about the aggregation table.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8966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user asks for Sum(Sales[Amount]) by Customer Name – it touches the Customer table, which is not at the granularity that can hit the in-memory cache -&gt; it will on the fly convert to </a:t>
            </a:r>
            <a:r>
              <a:rPr lang="en-US" dirty="0" err="1"/>
              <a:t>DirectQuery</a:t>
            </a:r>
            <a:r>
              <a:rPr lang="en-US" dirty="0"/>
              <a:t>. The Date table is a Dual Table so it pushes back some </a:t>
            </a:r>
            <a:r>
              <a:rPr lang="en-US" dirty="0" err="1"/>
              <a:t>groupby</a:t>
            </a:r>
            <a:r>
              <a:rPr lang="en-US" dirty="0"/>
              <a:t> down to the source, which is more efficient.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1433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8627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7/31/2020 4:53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9180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Automatically caches query results in the user database for repetitive use. This allows subsequent query executions to get results directly from the persisted cache so </a:t>
            </a:r>
            <a:r>
              <a:rPr lang="en-US" dirty="0" err="1"/>
              <a:t>recomputation</a:t>
            </a:r>
            <a:r>
              <a:rPr lang="en-US" dirty="0"/>
              <a:t> is not needed. Result set caching improves query performance (down to milliseconds) and reduces compute resource usage. In addition, queries using cached results set </a:t>
            </a:r>
            <a:r>
              <a:rPr lang="en-US" i="1" dirty="0"/>
              <a:t>do not use any concurrency slots</a:t>
            </a:r>
            <a:r>
              <a:rPr lang="en-US" dirty="0"/>
              <a:t> in Azure Synapse Analytics and thus do not count against existing concurrency limits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387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Materialized view = A view that pre-computes, stores, and maintains its data in SQL DW just like a table. There’s no </a:t>
            </a:r>
            <a:r>
              <a:rPr lang="en-US" dirty="0" err="1"/>
              <a:t>recomputation</a:t>
            </a:r>
            <a:r>
              <a:rPr lang="en-US" dirty="0"/>
              <a:t> needed each time when a materialized view is used. Queries that use all or a subset of the data in materialized views can get faster performance. Even better, queries can use a materialized view without making direct reference to it, so there’s no need to change application code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53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008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9686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06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 detailed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86531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4:53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4:53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7/31/2020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357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https://www.jamesserra.com/archive/2019/12/azure-synapse-analytics-power-bi/</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3290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305" indent="0">
              <a:spcBef>
                <a:spcPts val="790"/>
              </a:spcBef>
              <a:buNone/>
              <a:tabLst>
                <a:tab pos="246750" algn="l"/>
              </a:tabLst>
            </a:pPr>
            <a:r>
              <a:rPr lang="en-US" b="1" dirty="0"/>
              <a:t>Caching layers in </a:t>
            </a:r>
            <a:r>
              <a:rPr lang="en-US" b="1" dirty="0" err="1"/>
              <a:t>PowerBI</a:t>
            </a:r>
            <a:endParaRPr lang="en-US" b="1" dirty="0"/>
          </a:p>
          <a:p>
            <a:pPr marL="12305" indent="0">
              <a:spcBef>
                <a:spcPts val="790"/>
              </a:spcBef>
              <a:buNone/>
              <a:tabLst>
                <a:tab pos="246750" algn="l"/>
              </a:tabLst>
            </a:pPr>
            <a:r>
              <a:rPr lang="en-US" b="1" dirty="0"/>
              <a:t>- In-Memory (Import)</a:t>
            </a:r>
            <a:r>
              <a:rPr lang="en-US" dirty="0"/>
              <a:t>: </a:t>
            </a:r>
            <a:r>
              <a:rPr lang="en-US" sz="900" dirty="0"/>
              <a:t>data imported into memory, this technology </a:t>
            </a:r>
            <a:r>
              <a:rPr lang="en-US" dirty="0"/>
              <a:t>unlocks sizable datasets for interactive analyses, fast queries expected for massive datasets; with large datasets, you will need a lot of memory</a:t>
            </a:r>
          </a:p>
          <a:p>
            <a:pPr marL="12305" indent="0">
              <a:spcBef>
                <a:spcPts val="790"/>
              </a:spcBef>
              <a:buNone/>
              <a:tabLst>
                <a:tab pos="246750" algn="l"/>
              </a:tabLst>
            </a:pPr>
            <a:r>
              <a:rPr lang="en-US" b="1" dirty="0"/>
              <a:t>- </a:t>
            </a:r>
            <a:r>
              <a:rPr lang="en-US" b="1" dirty="0" err="1"/>
              <a:t>DirectQuery</a:t>
            </a:r>
            <a:r>
              <a:rPr lang="en-US" dirty="0"/>
              <a:t>: dataset acts as virtual pass through layer; as user interact with visualizations, Power BI generates SQL queries to Synapse SQL Pools</a:t>
            </a:r>
          </a:p>
          <a:p>
            <a:pPr marL="12305" indent="0">
              <a:spcBef>
                <a:spcPts val="790"/>
              </a:spcBef>
              <a:buNone/>
              <a:tabLst>
                <a:tab pos="246750" algn="l"/>
              </a:tabLst>
            </a:pPr>
            <a:r>
              <a:rPr lang="en-US" b="1" dirty="0"/>
              <a:t>Dual Storage</a:t>
            </a:r>
            <a:r>
              <a:rPr lang="en-US" dirty="0"/>
              <a:t>: in memory or direct query depending on which one is more efficient</a:t>
            </a:r>
          </a:p>
          <a:p>
            <a:pPr marL="12305" indent="0">
              <a:spcBef>
                <a:spcPts val="790"/>
              </a:spcBef>
              <a:buNone/>
              <a:tabLst>
                <a:tab pos="246750" algn="l"/>
              </a:tabLst>
            </a:pPr>
            <a:r>
              <a:rPr lang="en-US" dirty="0"/>
              <a:t>The engine decides when to switch from in-memory to direct query and pushes the logic to the Synapse SQL Pool; </a:t>
            </a:r>
            <a:r>
              <a:rPr lang="en-US" sz="900" dirty="0"/>
              <a:t>depending on the context of the query tables can act as either cached (imported) or not cached</a:t>
            </a:r>
            <a:endParaRPr lang="en-US" dirty="0"/>
          </a:p>
          <a:p>
            <a:pPr marL="12305" indent="0">
              <a:spcBef>
                <a:spcPts val="790"/>
              </a:spcBef>
              <a:buNone/>
              <a:tabLst>
                <a:tab pos="246750" algn="l"/>
              </a:tabLst>
            </a:pPr>
            <a:r>
              <a:rPr lang="en-US" b="1" dirty="0"/>
              <a:t>Composite Models: </a:t>
            </a:r>
            <a:r>
              <a:rPr lang="en-US" b="0" dirty="0"/>
              <a:t>pick and choose which table to cache into memory; c</a:t>
            </a:r>
            <a:r>
              <a:rPr lang="en-US" sz="900" b="0" i="0" kern="1200" dirty="0">
                <a:solidFill>
                  <a:schemeClr val="tx1"/>
                </a:solidFill>
                <a:effectLst/>
                <a:latin typeface="Segoe UI Light" pitchFamily="34" charset="0"/>
                <a:ea typeface="+mn-ea"/>
                <a:cs typeface="+mn-cs"/>
              </a:rPr>
              <a:t>ombine data from one or more </a:t>
            </a:r>
            <a:r>
              <a:rPr lang="en-US" sz="900" b="0" i="0" kern="1200" dirty="0" err="1">
                <a:solidFill>
                  <a:schemeClr val="tx1"/>
                </a:solidFill>
                <a:effectLst/>
                <a:latin typeface="Segoe UI Light" pitchFamily="34" charset="0"/>
                <a:ea typeface="+mn-ea"/>
                <a:cs typeface="+mn-cs"/>
              </a:rPr>
              <a:t>DirectQuery</a:t>
            </a:r>
            <a:r>
              <a:rPr lang="en-US" sz="900" b="0" i="0" kern="1200" dirty="0">
                <a:solidFill>
                  <a:schemeClr val="tx1"/>
                </a:solidFill>
                <a:effectLst/>
                <a:latin typeface="Segoe UI Light" pitchFamily="34" charset="0"/>
                <a:ea typeface="+mn-ea"/>
                <a:cs typeface="+mn-cs"/>
              </a:rPr>
              <a:t> sources, and/or combine data from a mix of </a:t>
            </a:r>
            <a:r>
              <a:rPr lang="en-US" sz="900" b="0" i="0" kern="1200" dirty="0" err="1">
                <a:solidFill>
                  <a:schemeClr val="tx1"/>
                </a:solidFill>
                <a:effectLst/>
                <a:latin typeface="Segoe UI Light" pitchFamily="34" charset="0"/>
                <a:ea typeface="+mn-ea"/>
                <a:cs typeface="+mn-cs"/>
              </a:rPr>
              <a:t>DirectQuery</a:t>
            </a:r>
            <a:r>
              <a:rPr lang="en-US" sz="900" b="0" i="0" kern="1200" dirty="0">
                <a:solidFill>
                  <a:schemeClr val="tx1"/>
                </a:solidFill>
                <a:effectLst/>
                <a:latin typeface="Segoe UI Light" pitchFamily="34" charset="0"/>
                <a:ea typeface="+mn-ea"/>
                <a:cs typeface="+mn-cs"/>
              </a:rPr>
              <a:t> sources and imported data</a:t>
            </a:r>
            <a:endParaRPr lang="en-US" b="0" dirty="0"/>
          </a:p>
          <a:p>
            <a:pPr marL="12305" indent="0">
              <a:spcBef>
                <a:spcPts val="790"/>
              </a:spcBef>
              <a:buNone/>
              <a:tabLst>
                <a:tab pos="246750" algn="l"/>
              </a:tabLst>
            </a:pPr>
            <a:endParaRPr lang="en-US" dirty="0"/>
          </a:p>
          <a:p>
            <a:pPr marL="12305" indent="0">
              <a:spcBef>
                <a:spcPts val="790"/>
              </a:spcBef>
              <a:buNone/>
              <a:tabLst>
                <a:tab pos="246750" algn="l"/>
              </a:tabLst>
            </a:pPr>
            <a:r>
              <a:rPr lang="en-US" dirty="0"/>
              <a:t>New performance features in Synapse</a:t>
            </a:r>
          </a:p>
          <a:p>
            <a:pPr fontAlgn="base"/>
            <a:r>
              <a:rPr lang="en-US" sz="900" b="1" u="none" kern="1200" dirty="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Result-set caching</a:t>
            </a:r>
            <a:r>
              <a:rPr lang="en-US" sz="900" b="1" kern="1200" dirty="0">
                <a:solidFill>
                  <a:schemeClr val="tx1"/>
                </a:solidFill>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caches query results in the user database for repetitive use. </a:t>
            </a:r>
          </a:p>
          <a:p>
            <a:pPr marL="171450" indent="-171450" fontAlgn="base">
              <a:buFontTx/>
              <a:buChar char="-"/>
            </a:pPr>
            <a:r>
              <a:rPr lang="en-US" sz="900" b="0" i="0" kern="1200" dirty="0">
                <a:solidFill>
                  <a:schemeClr val="tx1"/>
                </a:solidFill>
                <a:effectLst/>
                <a:latin typeface="Segoe UI Light" pitchFamily="34" charset="0"/>
                <a:ea typeface="+mn-ea"/>
                <a:cs typeface="+mn-cs"/>
              </a:rPr>
              <a:t>improves query performance (down to milliseconds) </a:t>
            </a:r>
          </a:p>
          <a:p>
            <a:pPr marL="171450" indent="-171450" fontAlgn="base">
              <a:buFontTx/>
              <a:buChar char="-"/>
            </a:pPr>
            <a:r>
              <a:rPr lang="en-US" sz="900" b="0" i="0" kern="1200" dirty="0">
                <a:solidFill>
                  <a:schemeClr val="tx1"/>
                </a:solidFill>
                <a:effectLst/>
                <a:latin typeface="Segoe UI Light" pitchFamily="34" charset="0"/>
                <a:ea typeface="+mn-ea"/>
                <a:cs typeface="+mn-cs"/>
              </a:rPr>
              <a:t>reduces compute resource usage. </a:t>
            </a:r>
          </a:p>
          <a:p>
            <a:pPr marL="171450" indent="-171450" fontAlgn="base">
              <a:buFontTx/>
              <a:buChar char="-"/>
            </a:pPr>
            <a:r>
              <a:rPr lang="en-US" sz="900" b="0" i="0" kern="1200" dirty="0">
                <a:solidFill>
                  <a:schemeClr val="tx1"/>
                </a:solidFill>
                <a:effectLst/>
                <a:latin typeface="Segoe UI Light" pitchFamily="34" charset="0"/>
                <a:ea typeface="+mn-ea"/>
                <a:cs typeface="+mn-cs"/>
              </a:rPr>
              <a:t>queries using cached results set </a:t>
            </a:r>
            <a:r>
              <a:rPr lang="en-US" sz="900" b="0" i="1" kern="1200" dirty="0">
                <a:solidFill>
                  <a:schemeClr val="tx1"/>
                </a:solidFill>
                <a:effectLst/>
                <a:latin typeface="Segoe UI Light" pitchFamily="34" charset="0"/>
                <a:ea typeface="+mn-ea"/>
                <a:cs typeface="+mn-cs"/>
              </a:rPr>
              <a:t>do not use any concurrency slots</a:t>
            </a:r>
            <a:r>
              <a:rPr lang="en-US" sz="900" b="0" i="0" kern="1200" dirty="0">
                <a:solidFill>
                  <a:schemeClr val="tx1"/>
                </a:solidFill>
                <a:effectLst/>
                <a:latin typeface="Segoe UI Light" pitchFamily="34" charset="0"/>
                <a:ea typeface="+mn-ea"/>
                <a:cs typeface="+mn-cs"/>
              </a:rPr>
              <a:t> in Azure Synapse Analytics and thus do not count against existing concurrency limits</a:t>
            </a:r>
          </a:p>
          <a:p>
            <a:pPr fontAlgn="base"/>
            <a:r>
              <a:rPr lang="en-US" sz="900" b="1" kern="1200" dirty="0">
                <a:solidFill>
                  <a:schemeClr val="tx1"/>
                </a:solidFill>
                <a:latin typeface="Segoe UI Light" pitchFamily="34" charset="0"/>
                <a:ea typeface="+mn-ea"/>
                <a:cs typeface="+mn-cs"/>
                <a:hlinkClick r:id="rId4">
                  <a:extLst>
                    <a:ext uri="{A12FA001-AC4F-418D-AE19-62706E023703}">
                      <ahyp:hlinkClr xmlns:ahyp="http://schemas.microsoft.com/office/drawing/2018/hyperlinkcolor" val="tx"/>
                    </a:ext>
                  </a:extLst>
                </a:hlinkClick>
              </a:rPr>
              <a:t>Materialized Views</a:t>
            </a:r>
            <a:r>
              <a:rPr lang="en-US" sz="900" b="1" kern="1200" dirty="0">
                <a:solidFill>
                  <a:schemeClr val="tx1"/>
                </a:solidFill>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views that pre-compute, store, and maintain data in SQL DW just like a table. </a:t>
            </a:r>
          </a:p>
          <a:p>
            <a:pPr marL="171450" indent="-171450" fontAlgn="base">
              <a:buFontTx/>
              <a:buChar char="-"/>
            </a:pPr>
            <a:r>
              <a:rPr lang="en-US" sz="900" b="0" i="0" kern="1200" dirty="0">
                <a:solidFill>
                  <a:schemeClr val="tx1"/>
                </a:solidFill>
                <a:effectLst/>
                <a:latin typeface="Segoe UI Light" pitchFamily="34" charset="0"/>
                <a:ea typeface="+mn-ea"/>
                <a:cs typeface="+mn-cs"/>
              </a:rPr>
              <a:t>queries that use all or a subset of the data in materialized views can get faster performance. </a:t>
            </a:r>
          </a:p>
          <a:p>
            <a:pPr marL="171450" indent="-171450" fontAlgn="base">
              <a:buFontTx/>
              <a:buChar char="-"/>
            </a:pPr>
            <a:r>
              <a:rPr lang="en-US" sz="900" b="0" i="0" kern="1200" dirty="0">
                <a:solidFill>
                  <a:schemeClr val="tx1"/>
                </a:solidFill>
                <a:effectLst/>
                <a:latin typeface="Segoe UI Light" pitchFamily="34" charset="0"/>
                <a:ea typeface="+mn-ea"/>
                <a:cs typeface="+mn-cs"/>
              </a:rPr>
              <a:t>queries can use a materialized view without making direct reference to it</a:t>
            </a:r>
          </a:p>
          <a:p>
            <a:pPr marL="12305" indent="0">
              <a:spcBef>
                <a:spcPts val="790"/>
              </a:spcBef>
              <a:buNone/>
              <a:tabLst>
                <a:tab pos="246750" algn="l"/>
              </a:tabLs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1598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DirectQuery</a:t>
            </a:r>
            <a:r>
              <a:rPr lang="en-US" dirty="0"/>
              <a:t> approach generates SQL queries to Synapse SQL Pools</a:t>
            </a:r>
          </a:p>
          <a:p>
            <a:r>
              <a:rPr lang="en-US" dirty="0"/>
              <a:t>Vs</a:t>
            </a:r>
          </a:p>
          <a:p>
            <a:r>
              <a:rPr lang="en-US" dirty="0"/>
              <a:t>The In-Memory approach where all data is cached in memory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67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Composite models: You can pick and choose which table to cache into memory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94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391243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Aggregations: Create the aggregation table </a:t>
            </a:r>
            <a:r>
              <a:rPr lang="en-US" dirty="0" err="1"/>
              <a:t>SalesAgg</a:t>
            </a:r>
            <a:r>
              <a:rPr lang="en-US" dirty="0"/>
              <a:t> (the non empty cross join of </a:t>
            </a:r>
            <a:r>
              <a:rPr lang="en-US" dirty="0" err="1"/>
              <a:t>DateID</a:t>
            </a:r>
            <a:r>
              <a:rPr lang="en-US" dirty="0"/>
              <a:t> and </a:t>
            </a:r>
            <a:r>
              <a:rPr lang="en-US" dirty="0" err="1"/>
              <a:t>GeographyID</a:t>
            </a:r>
            <a:r>
              <a:rPr lang="en-US" dirty="0"/>
              <a:t>) – it will be cheap to cache (</a:t>
            </a:r>
            <a:r>
              <a:rPr lang="en-US" dirty="0" err="1"/>
              <a:t>eg.</a:t>
            </a:r>
            <a:r>
              <a:rPr lang="en-US" dirty="0"/>
              <a:t> Sales 26 billion rows -&gt; </a:t>
            </a:r>
            <a:r>
              <a:rPr lang="en-US" dirty="0" err="1"/>
              <a:t>SalesAgg</a:t>
            </a:r>
            <a:r>
              <a:rPr lang="en-US" dirty="0"/>
              <a:t> 2 million rows)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73292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4249246"/>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Tree>
    <p:extLst>
      <p:ext uri="{BB962C8B-B14F-4D97-AF65-F5344CB8AC3E}">
        <p14:creationId xmlns:p14="http://schemas.microsoft.com/office/powerpoint/2010/main" val="20006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8644"/>
            <a:ext cx="3245833" cy="553998"/>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80200"/>
            <a:ext cx="6801197" cy="430887"/>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82061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12.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0"/>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 id="2147484408" r:id="rId37"/>
    <p:sldLayoutId id="2147484409" r:id="rId38"/>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55.png"/><Relationship Id="rId18" Type="http://schemas.openxmlformats.org/officeDocument/2006/relationships/image" Target="../media/image54.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53.png"/><Relationship Id="rId2" Type="http://schemas.openxmlformats.org/officeDocument/2006/relationships/notesSlide" Target="../notesSlides/notesSlide13.xml"/><Relationship Id="rId16" Type="http://schemas.openxmlformats.org/officeDocument/2006/relationships/image" Target="../media/image50.svg"/><Relationship Id="rId1" Type="http://schemas.openxmlformats.org/officeDocument/2006/relationships/slideLayout" Target="../slideLayouts/slideLayout38.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49.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56.svg"/></Relationships>
</file>

<file path=ppt/slides/_rels/slide2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3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8.svg"/><Relationship Id="rId9" Type="http://schemas.openxmlformats.org/officeDocument/2006/relationships/image" Target="../media/image6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60.sv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7.svg"/><Relationship Id="rId3" Type="http://schemas.openxmlformats.org/officeDocument/2006/relationships/image" Target="../media/image19.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image" Target="../media/image18.png"/><Relationship Id="rId16"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92443"/>
          </a:xfrm>
        </p:spPr>
        <p:txBody>
          <a:bodyPr/>
          <a:lstStyle/>
          <a:p>
            <a:r>
              <a:rPr lang="en-US" sz="2856" dirty="0">
                <a:cs typeface="Segoe UI"/>
              </a:rPr>
              <a:t>Design Presentation: </a:t>
            </a:r>
            <a:r>
              <a:rPr lang="en-US" sz="3200" dirty="0"/>
              <a:t>Power BI in Azure Synapse</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4">
            <a:extLst>
              <a:ext uri="{FF2B5EF4-FFF2-40B4-BE49-F238E27FC236}">
                <a16:creationId xmlns:a16="http://schemas.microsoft.com/office/drawing/2014/main" id="{AB7DECD4-525D-BD4C-8109-AC4086AF40D0}"/>
              </a:ext>
            </a:extLst>
          </p:cNvPr>
          <p:cNvSpPr>
            <a:spLocks noGrp="1"/>
          </p:cNvSpPr>
          <p:nvPr>
            <p:ph type="title"/>
          </p:nvPr>
        </p:nvSpPr>
        <p:spPr>
          <a:xfrm>
            <a:off x="600855" y="466301"/>
            <a:ext cx="11237870" cy="565027"/>
          </a:xfrm>
        </p:spPr>
        <p:txBody>
          <a:bodyPr/>
          <a:lstStyle/>
          <a:p>
            <a:r>
              <a:rPr lang="en-US" dirty="0"/>
              <a:t>Complete Data Security</a:t>
            </a:r>
          </a:p>
        </p:txBody>
      </p:sp>
      <p:graphicFrame>
        <p:nvGraphicFramePr>
          <p:cNvPr id="2" name="Table 2">
            <a:extLst>
              <a:ext uri="{FF2B5EF4-FFF2-40B4-BE49-F238E27FC236}">
                <a16:creationId xmlns:a16="http://schemas.microsoft.com/office/drawing/2014/main" id="{FDC67CA1-8725-4708-B059-DAC1A4480BDF}"/>
              </a:ext>
            </a:extLst>
          </p:cNvPr>
          <p:cNvGraphicFramePr>
            <a:graphicFrameLocks noGrp="1"/>
          </p:cNvGraphicFramePr>
          <p:nvPr/>
        </p:nvGraphicFramePr>
        <p:xfrm>
          <a:off x="600856" y="1180278"/>
          <a:ext cx="7225319" cy="5814255"/>
        </p:xfrm>
        <a:graphic>
          <a:graphicData uri="http://schemas.openxmlformats.org/drawingml/2006/table">
            <a:tbl>
              <a:tblPr firstRow="1">
                <a:tableStyleId>{69012ECD-51FC-41F1-AA8D-1B2483CD663E}</a:tableStyleId>
              </a:tblPr>
              <a:tblGrid>
                <a:gridCol w="1643004">
                  <a:extLst>
                    <a:ext uri="{9D8B030D-6E8A-4147-A177-3AD203B41FA5}">
                      <a16:colId xmlns:a16="http://schemas.microsoft.com/office/drawing/2014/main" val="880903554"/>
                    </a:ext>
                  </a:extLst>
                </a:gridCol>
                <a:gridCol w="4401821">
                  <a:extLst>
                    <a:ext uri="{9D8B030D-6E8A-4147-A177-3AD203B41FA5}">
                      <a16:colId xmlns:a16="http://schemas.microsoft.com/office/drawing/2014/main" val="321891885"/>
                    </a:ext>
                  </a:extLst>
                </a:gridCol>
                <a:gridCol w="1180494">
                  <a:extLst>
                    <a:ext uri="{9D8B030D-6E8A-4147-A177-3AD203B41FA5}">
                      <a16:colId xmlns:a16="http://schemas.microsoft.com/office/drawing/2014/main" val="3596964804"/>
                    </a:ext>
                  </a:extLst>
                </a:gridCol>
              </a:tblGrid>
              <a:tr h="342015">
                <a:tc>
                  <a:txBody>
                    <a:bodyPr/>
                    <a:lstStyle/>
                    <a:p>
                      <a:r>
                        <a:rPr lang="en-US" sz="1300" dirty="0"/>
                        <a:t>Category</a:t>
                      </a:r>
                      <a:endParaRPr lang="en-US" sz="1300" dirty="0">
                        <a:latin typeface="+mn-lt"/>
                      </a:endParaRPr>
                    </a:p>
                  </a:txBody>
                  <a:tcPr marL="93260" marR="93260" marT="46630" marB="46630"/>
                </a:tc>
                <a:tc>
                  <a:txBody>
                    <a:bodyPr/>
                    <a:lstStyle/>
                    <a:p>
                      <a:r>
                        <a:rPr lang="en-US" sz="1300" dirty="0"/>
                        <a:t>Feature</a:t>
                      </a:r>
                      <a:endParaRPr lang="en-US" sz="1300" dirty="0">
                        <a:latin typeface="+mn-lt"/>
                      </a:endParaRPr>
                    </a:p>
                  </a:txBody>
                  <a:tcPr marL="93260" marR="93260" marT="46630" marB="46630"/>
                </a:tc>
                <a:tc>
                  <a:txBody>
                    <a:bodyPr/>
                    <a:lstStyle/>
                    <a:p>
                      <a:endParaRPr lang="en-US" sz="1300" dirty="0">
                        <a:latin typeface="+mn-lt"/>
                      </a:endParaRPr>
                    </a:p>
                  </a:txBody>
                  <a:tcPr marL="93260" marR="93260" marT="46630" marB="46630"/>
                </a:tc>
                <a:extLst>
                  <a:ext uri="{0D108BD9-81ED-4DB2-BD59-A6C34878D82A}">
                    <a16:rowId xmlns:a16="http://schemas.microsoft.com/office/drawing/2014/main" val="3519212795"/>
                  </a:ext>
                </a:extLst>
              </a:tr>
              <a:tr h="342015">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Data Protection</a:t>
                      </a:r>
                      <a:endParaRPr lang="en-US" sz="1400" dirty="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t>Data in Transit</a:t>
                      </a:r>
                      <a:endParaRPr lang="en-US" sz="1400" dirty="0">
                        <a:latin typeface="+mn-lt"/>
                      </a:endParaRPr>
                    </a:p>
                  </a:txBody>
                  <a:tcPr marL="93260" marR="93260" marT="46630" marB="46630" anchor="ctr"/>
                </a:tc>
                <a:tc>
                  <a:txBody>
                    <a:bodyPr/>
                    <a:lstStyle/>
                    <a:p>
                      <a:pPr algn="ctr"/>
                      <a:r>
                        <a:rPr lang="en-US" sz="1600" dirty="0">
                          <a:solidFill>
                            <a:srgbClr val="00B050"/>
                          </a:solidFill>
                          <a:latin typeface="Segoe UI Symbol" panose="020B0502040204020203" pitchFamily="34" charset="0"/>
                          <a:ea typeface="Segoe UI Symbol" panose="020B0502040204020203" pitchFamily="34" charset="0"/>
                        </a:rPr>
                        <a:t></a:t>
                      </a:r>
                      <a:endParaRPr lang="en-US" sz="16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367302408"/>
                  </a:ext>
                </a:extLst>
              </a:tr>
              <a:tr h="342015">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r>
                        <a:rPr lang="en-US" sz="1400" dirty="0"/>
                        <a:t>Data Encryption at Rest</a:t>
                      </a:r>
                      <a:endParaRPr lang="en-US" sz="1400" dirty="0">
                        <a:latin typeface="+mn-lt"/>
                      </a:endParaRP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91517821"/>
                  </a:ext>
                </a:extLst>
              </a:tr>
              <a:tr h="342015">
                <a:tc vMerge="1">
                  <a:txBody>
                    <a:bodyPr/>
                    <a:lstStyle/>
                    <a:p>
                      <a:endParaRPr lang="en-US" sz="1200" dirty="0">
                        <a:latin typeface="+mn-lt"/>
                      </a:endParaRPr>
                    </a:p>
                  </a:txBody>
                  <a:tcPr>
                    <a:lnB w="12700" cap="flat" cmpd="sng" algn="ctr">
                      <a:solidFill>
                        <a:schemeClr val="accent1"/>
                      </a:solidFill>
                      <a:prstDash val="solid"/>
                      <a:round/>
                      <a:headEnd type="none" w="med" len="med"/>
                      <a:tailEnd type="none" w="med" len="med"/>
                    </a:lnB>
                  </a:tcPr>
                </a:tc>
                <a:tc>
                  <a:txBody>
                    <a:bodyPr/>
                    <a:lstStyle/>
                    <a:p>
                      <a:r>
                        <a:rPr lang="en-US" sz="1400" dirty="0"/>
                        <a:t>Data Discovery and Classification</a:t>
                      </a:r>
                      <a:endParaRPr lang="en-US" sz="1400" dirty="0">
                        <a:latin typeface="+mn-lt"/>
                      </a:endParaRP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970301489"/>
                  </a:ext>
                </a:extLst>
              </a:tr>
              <a:tr h="342015">
                <a:tc row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mn-lt"/>
                        </a:rPr>
                        <a:t>Access Control</a:t>
                      </a: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400" dirty="0">
                          <a:latin typeface="+mn-lt"/>
                        </a:rPr>
                        <a:t>Object Level Security (Tables/Views)</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286195755"/>
                  </a:ext>
                </a:extLst>
              </a:tr>
              <a:tr h="342015">
                <a:tc vMerge="1">
                  <a:txBody>
                    <a:bodyPr/>
                    <a:lstStyle/>
                    <a:p>
                      <a:endParaRPr lang="en-US" sz="1200" dirty="0">
                        <a:latin typeface="+mn-lt"/>
                      </a:endParaRPr>
                    </a:p>
                  </a:txBody>
                  <a:tcPr/>
                </a:tc>
                <a:tc>
                  <a:txBody>
                    <a:bodyPr/>
                    <a:lstStyle/>
                    <a:p>
                      <a:r>
                        <a:rPr lang="en-US" sz="1400" dirty="0">
                          <a:latin typeface="+mn-lt"/>
                        </a:rPr>
                        <a:t>Row Level Security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89151665"/>
                  </a:ext>
                </a:extLst>
              </a:tr>
              <a:tr h="342015">
                <a:tc vMerge="1">
                  <a:txBody>
                    <a:bodyPr/>
                    <a:lstStyle/>
                    <a:p>
                      <a:endParaRPr lang="en-US" sz="1200" dirty="0">
                        <a:latin typeface="+mn-lt"/>
                      </a:endParaRPr>
                    </a:p>
                  </a:txBody>
                  <a:tcPr/>
                </a:tc>
                <a:tc>
                  <a:txBody>
                    <a:bodyPr/>
                    <a:lstStyle/>
                    <a:p>
                      <a:r>
                        <a:rPr lang="en-US" sz="1400" dirty="0">
                          <a:latin typeface="+mn-lt"/>
                        </a:rPr>
                        <a:t>Column Level Security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2375167227"/>
                  </a:ext>
                </a:extLst>
              </a:tr>
              <a:tr h="342015">
                <a:tc vMerge="1">
                  <a:txBody>
                    <a:bodyPr/>
                    <a:lstStyle/>
                    <a:p>
                      <a:endParaRPr lang="en-US" sz="1200" dirty="0">
                        <a:latin typeface="+mn-lt"/>
                      </a:endParaRPr>
                    </a:p>
                  </a:txBody>
                  <a:tcPr>
                    <a:lnB w="12700" cap="flat" cmpd="sng" algn="ctr">
                      <a:solidFill>
                        <a:schemeClr val="accent1"/>
                      </a:solidFill>
                      <a:prstDash val="solid"/>
                      <a:round/>
                      <a:headEnd type="none" w="med" len="med"/>
                      <a:tailEnd type="none" w="med" len="med"/>
                    </a:lnB>
                  </a:tcPr>
                </a:tc>
                <a:tc>
                  <a:txBody>
                    <a:bodyPr/>
                    <a:lstStyle/>
                    <a:p>
                      <a:r>
                        <a:rPr lang="en-US" sz="1400" dirty="0">
                          <a:latin typeface="+mn-lt"/>
                        </a:rPr>
                        <a:t>Dynamic Data Masking</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806757054"/>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SQL Login</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209736330"/>
                  </a:ext>
                </a:extLst>
              </a:tr>
              <a:tr h="342015">
                <a:tc>
                  <a:txBody>
                    <a:bodyPr/>
                    <a:lstStyle/>
                    <a:p>
                      <a:r>
                        <a:rPr lang="en-US" sz="1400" dirty="0">
                          <a:latin typeface="+mn-lt"/>
                        </a:rPr>
                        <a:t>Authentication</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Azure Active Directory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643504795"/>
                  </a:ext>
                </a:extLst>
              </a:tr>
              <a:tr h="342015">
                <a:tc>
                  <a:txBody>
                    <a:bodyPr/>
                    <a:lstStyle/>
                    <a:p>
                      <a:endParaRPr lang="en-US" sz="140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latin typeface="+mn-lt"/>
                        </a:rPr>
                        <a:t>Multi-Factor Authentication</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83788003"/>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Virtual Networks</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78938924"/>
                  </a:ext>
                </a:extLst>
              </a:tr>
              <a:tr h="342015">
                <a:tc>
                  <a:txBody>
                    <a:bodyPr/>
                    <a:lstStyle/>
                    <a:p>
                      <a:r>
                        <a:rPr lang="en-US" sz="1400" dirty="0">
                          <a:latin typeface="+mn-lt"/>
                        </a:rPr>
                        <a:t>Network Security</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Firewall</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3146510020"/>
                  </a:ext>
                </a:extLst>
              </a:tr>
              <a:tr h="342015">
                <a:tc>
                  <a:txBody>
                    <a:bodyPr/>
                    <a:lstStyle/>
                    <a:p>
                      <a:endParaRPr lang="en-US" sz="140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latin typeface="+mn-lt"/>
                        </a:rPr>
                        <a:t>Azure ExpressRoute</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657591509"/>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Thread Detection</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999785920"/>
                  </a:ext>
                </a:extLst>
              </a:tr>
              <a:tr h="342015">
                <a:tc>
                  <a:txBody>
                    <a:bodyPr/>
                    <a:lstStyle/>
                    <a:p>
                      <a:r>
                        <a:rPr lang="en-US" sz="1400" dirty="0">
                          <a:latin typeface="+mn-lt"/>
                        </a:rPr>
                        <a:t>Threat Protection</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Auditing</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064504160"/>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Vulnerability Assessment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2653352063"/>
                  </a:ext>
                </a:extLst>
              </a:tr>
            </a:tbl>
          </a:graphicData>
        </a:graphic>
      </p:graphicFrame>
      <p:pic>
        <p:nvPicPr>
          <p:cNvPr id="18" name="Graphic 17">
            <a:extLst>
              <a:ext uri="{FF2B5EF4-FFF2-40B4-BE49-F238E27FC236}">
                <a16:creationId xmlns:a16="http://schemas.microsoft.com/office/drawing/2014/main" id="{56A2DB9A-AF36-4CB3-A2EC-E17C86406A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7595" y="2013565"/>
            <a:ext cx="4000083" cy="3617297"/>
          </a:xfrm>
          <a:prstGeom prst="rect">
            <a:avLst/>
          </a:prstGeom>
        </p:spPr>
      </p:pic>
    </p:spTree>
    <p:extLst>
      <p:ext uri="{BB962C8B-B14F-4D97-AF65-F5344CB8AC3E}">
        <p14:creationId xmlns:p14="http://schemas.microsoft.com/office/powerpoint/2010/main" val="28350143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1382E-A940-4C0A-8C28-9DE37BB6B42A}"/>
              </a:ext>
            </a:extLst>
          </p:cNvPr>
          <p:cNvSpPr>
            <a:spLocks noGrp="1"/>
          </p:cNvSpPr>
          <p:nvPr>
            <p:ph type="title"/>
          </p:nvPr>
        </p:nvSpPr>
        <p:spPr/>
        <p:txBody>
          <a:bodyPr/>
          <a:lstStyle/>
          <a:p>
            <a:r>
              <a:rPr lang="en-US" dirty="0"/>
              <a:t>Using fine grained security in Power BI</a:t>
            </a:r>
          </a:p>
        </p:txBody>
      </p:sp>
      <p:graphicFrame>
        <p:nvGraphicFramePr>
          <p:cNvPr id="5" name="Table 5">
            <a:extLst>
              <a:ext uri="{FF2B5EF4-FFF2-40B4-BE49-F238E27FC236}">
                <a16:creationId xmlns:a16="http://schemas.microsoft.com/office/drawing/2014/main" id="{E648C5A8-E858-443E-94AD-B7CA2CE37836}"/>
              </a:ext>
            </a:extLst>
          </p:cNvPr>
          <p:cNvGraphicFramePr>
            <a:graphicFrameLocks noGrp="1"/>
          </p:cNvGraphicFramePr>
          <p:nvPr>
            <p:extLst>
              <p:ext uri="{D42A27DB-BD31-4B8C-83A1-F6EECF244321}">
                <p14:modId xmlns:p14="http://schemas.microsoft.com/office/powerpoint/2010/main" val="1028539834"/>
              </p:ext>
            </p:extLst>
          </p:nvPr>
        </p:nvGraphicFramePr>
        <p:xfrm>
          <a:off x="1341437" y="2158174"/>
          <a:ext cx="4724400" cy="3548888"/>
        </p:xfrm>
        <a:graphic>
          <a:graphicData uri="http://schemas.openxmlformats.org/drawingml/2006/table">
            <a:tbl>
              <a:tblPr firstRow="1" bandRow="1">
                <a:tableStyleId>{17292A2E-F333-43FB-9621-5CBBE7FDCDCB}</a:tableStyleId>
              </a:tblPr>
              <a:tblGrid>
                <a:gridCol w="1181100">
                  <a:extLst>
                    <a:ext uri="{9D8B030D-6E8A-4147-A177-3AD203B41FA5}">
                      <a16:colId xmlns:a16="http://schemas.microsoft.com/office/drawing/2014/main" val="2608746535"/>
                    </a:ext>
                  </a:extLst>
                </a:gridCol>
                <a:gridCol w="1181100">
                  <a:extLst>
                    <a:ext uri="{9D8B030D-6E8A-4147-A177-3AD203B41FA5}">
                      <a16:colId xmlns:a16="http://schemas.microsoft.com/office/drawing/2014/main" val="690651493"/>
                    </a:ext>
                  </a:extLst>
                </a:gridCol>
                <a:gridCol w="1181100">
                  <a:extLst>
                    <a:ext uri="{9D8B030D-6E8A-4147-A177-3AD203B41FA5}">
                      <a16:colId xmlns:a16="http://schemas.microsoft.com/office/drawing/2014/main" val="4050620509"/>
                    </a:ext>
                  </a:extLst>
                </a:gridCol>
                <a:gridCol w="1181100">
                  <a:extLst>
                    <a:ext uri="{9D8B030D-6E8A-4147-A177-3AD203B41FA5}">
                      <a16:colId xmlns:a16="http://schemas.microsoft.com/office/drawing/2014/main" val="886783757"/>
                    </a:ext>
                  </a:extLst>
                </a:gridCol>
              </a:tblGrid>
              <a:tr h="523488">
                <a:tc>
                  <a:txBody>
                    <a:bodyPr/>
                    <a:lstStyle/>
                    <a:p>
                      <a:r>
                        <a:rPr lang="en-US" sz="1600" b="0" dirty="0" err="1">
                          <a:latin typeface="Courier New" panose="02070309020205020404" pitchFamily="49" charset="0"/>
                          <a:cs typeface="Courier New" panose="02070309020205020404" pitchFamily="49" charset="0"/>
                        </a:rPr>
                        <a:t>CustomerID</a:t>
                      </a:r>
                      <a:endParaRPr lang="en-US" sz="16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err="1">
                          <a:latin typeface="Courier New" panose="02070309020205020404" pitchFamily="49" charset="0"/>
                          <a:cs typeface="Courier New" panose="02070309020205020404" pitchFamily="49" charset="0"/>
                        </a:rPr>
                        <a:t>FullName</a:t>
                      </a:r>
                      <a:endParaRPr lang="en-US" sz="16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latin typeface="Courier New" panose="02070309020205020404" pitchFamily="49" charset="0"/>
                          <a:cs typeface="Courier New" panose="02070309020205020404" pitchFamily="49"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latin typeface="Courier New" panose="02070309020205020404" pitchFamily="49" charset="0"/>
                          <a:cs typeface="Courier New" panose="02070309020205020404" pitchFamily="49" charset="0"/>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3482538461"/>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424773029"/>
                  </a:ext>
                </a:extLst>
              </a:tr>
              <a:tr h="298509">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760721307"/>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181590503"/>
                  </a:ext>
                </a:extLst>
              </a:tr>
              <a:tr h="298509">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385555115"/>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287946578"/>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627034284"/>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4000295279"/>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275574227"/>
                  </a:ext>
                </a:extLst>
              </a:tr>
            </a:tbl>
          </a:graphicData>
        </a:graphic>
      </p:graphicFrame>
      <p:graphicFrame>
        <p:nvGraphicFramePr>
          <p:cNvPr id="8" name="Table 5">
            <a:extLst>
              <a:ext uri="{FF2B5EF4-FFF2-40B4-BE49-F238E27FC236}">
                <a16:creationId xmlns:a16="http://schemas.microsoft.com/office/drawing/2014/main" id="{21BEFB88-9736-4CD9-BAB1-34AADC3B50BB}"/>
              </a:ext>
            </a:extLst>
          </p:cNvPr>
          <p:cNvGraphicFramePr>
            <a:graphicFrameLocks noGrp="1"/>
          </p:cNvGraphicFramePr>
          <p:nvPr>
            <p:extLst>
              <p:ext uri="{D42A27DB-BD31-4B8C-83A1-F6EECF244321}">
                <p14:modId xmlns:p14="http://schemas.microsoft.com/office/powerpoint/2010/main" val="223616911"/>
              </p:ext>
            </p:extLst>
          </p:nvPr>
        </p:nvGraphicFramePr>
        <p:xfrm>
          <a:off x="6751637" y="2155718"/>
          <a:ext cx="4724400" cy="3548888"/>
        </p:xfrm>
        <a:graphic>
          <a:graphicData uri="http://schemas.openxmlformats.org/drawingml/2006/table">
            <a:tbl>
              <a:tblPr firstRow="1" bandRow="1">
                <a:tableStyleId>{17292A2E-F333-43FB-9621-5CBBE7FDCDCB}</a:tableStyleId>
              </a:tblPr>
              <a:tblGrid>
                <a:gridCol w="1181100">
                  <a:extLst>
                    <a:ext uri="{9D8B030D-6E8A-4147-A177-3AD203B41FA5}">
                      <a16:colId xmlns:a16="http://schemas.microsoft.com/office/drawing/2014/main" val="2608746535"/>
                    </a:ext>
                  </a:extLst>
                </a:gridCol>
                <a:gridCol w="1181100">
                  <a:extLst>
                    <a:ext uri="{9D8B030D-6E8A-4147-A177-3AD203B41FA5}">
                      <a16:colId xmlns:a16="http://schemas.microsoft.com/office/drawing/2014/main" val="690651493"/>
                    </a:ext>
                  </a:extLst>
                </a:gridCol>
                <a:gridCol w="1181100">
                  <a:extLst>
                    <a:ext uri="{9D8B030D-6E8A-4147-A177-3AD203B41FA5}">
                      <a16:colId xmlns:a16="http://schemas.microsoft.com/office/drawing/2014/main" val="4050620509"/>
                    </a:ext>
                  </a:extLst>
                </a:gridCol>
                <a:gridCol w="1181100">
                  <a:extLst>
                    <a:ext uri="{9D8B030D-6E8A-4147-A177-3AD203B41FA5}">
                      <a16:colId xmlns:a16="http://schemas.microsoft.com/office/drawing/2014/main" val="886783757"/>
                    </a:ext>
                  </a:extLst>
                </a:gridCol>
              </a:tblGrid>
              <a:tr h="523488">
                <a:tc>
                  <a:txBody>
                    <a:bodyPr/>
                    <a:lstStyle/>
                    <a:p>
                      <a:r>
                        <a:rPr lang="en-US" sz="1600" b="0" kern="1200" dirty="0" err="1">
                          <a:solidFill>
                            <a:schemeClr val="bg1"/>
                          </a:solidFill>
                          <a:latin typeface="Courier New" panose="02070309020205020404" pitchFamily="49" charset="0"/>
                          <a:ea typeface="+mn-ea"/>
                          <a:cs typeface="Courier New" panose="02070309020205020404" pitchFamily="49" charset="0"/>
                        </a:rPr>
                        <a:t>CustomerID</a:t>
                      </a:r>
                      <a:endParaRPr lang="en-US" sz="1600" b="0" kern="1200" dirty="0">
                        <a:solidFill>
                          <a:schemeClr val="bg1"/>
                        </a:solidFill>
                        <a:latin typeface="Courier New" panose="02070309020205020404" pitchFamily="49" charset="0"/>
                        <a:ea typeface="+mn-ea"/>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err="1">
                          <a:solidFill>
                            <a:schemeClr val="bg1"/>
                          </a:solidFill>
                          <a:latin typeface="Courier New" panose="02070309020205020404" pitchFamily="49" charset="0"/>
                          <a:ea typeface="+mn-ea"/>
                          <a:cs typeface="Courier New" panose="02070309020205020404" pitchFamily="49" charset="0"/>
                        </a:rPr>
                        <a:t>FullName</a:t>
                      </a:r>
                      <a:endParaRPr lang="en-US" sz="1600" b="0" kern="1200" dirty="0">
                        <a:solidFill>
                          <a:schemeClr val="bg1"/>
                        </a:solidFill>
                        <a:latin typeface="Courier New" panose="02070309020205020404" pitchFamily="49" charset="0"/>
                        <a:ea typeface="+mn-ea"/>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a:solidFill>
                            <a:schemeClr val="bg1"/>
                          </a:solidFill>
                          <a:latin typeface="Courier New" panose="02070309020205020404" pitchFamily="49" charset="0"/>
                          <a:ea typeface="+mn-ea"/>
                          <a:cs typeface="Courier New" panose="02070309020205020404" pitchFamily="49"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a:solidFill>
                            <a:schemeClr val="bg1"/>
                          </a:solidFill>
                          <a:latin typeface="Courier New" panose="02070309020205020404" pitchFamily="49" charset="0"/>
                          <a:ea typeface="+mn-ea"/>
                          <a:cs typeface="Courier New" panose="02070309020205020404" pitchFamily="49" charset="0"/>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3482538461"/>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4773029"/>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extLst>
                  <a:ext uri="{0D108BD9-81ED-4DB2-BD59-A6C34878D82A}">
                    <a16:rowId xmlns:a16="http://schemas.microsoft.com/office/drawing/2014/main" val="1760721307"/>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1590503"/>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5555115"/>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46578"/>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extLst>
                  <a:ext uri="{0D108BD9-81ED-4DB2-BD59-A6C34878D82A}">
                    <a16:rowId xmlns:a16="http://schemas.microsoft.com/office/drawing/2014/main" val="3627034284"/>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295279"/>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574227"/>
                  </a:ext>
                </a:extLst>
              </a:tr>
            </a:tbl>
          </a:graphicData>
        </a:graphic>
      </p:graphicFrame>
      <p:sp>
        <p:nvSpPr>
          <p:cNvPr id="10" name="Rectangle 9">
            <a:extLst>
              <a:ext uri="{FF2B5EF4-FFF2-40B4-BE49-F238E27FC236}">
                <a16:creationId xmlns:a16="http://schemas.microsoft.com/office/drawing/2014/main" id="{3FA9B134-3BFD-4255-98BF-87253A62FE5E}"/>
              </a:ext>
            </a:extLst>
          </p:cNvPr>
          <p:cNvSpPr/>
          <p:nvPr/>
        </p:nvSpPr>
        <p:spPr>
          <a:xfrm>
            <a:off x="3677989" y="1108684"/>
            <a:ext cx="1090363" cy="92333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r>
              <a:rPr lang="en-US" b="1" dirty="0"/>
              <a:t>Column </a:t>
            </a:r>
          </a:p>
          <a:p>
            <a:pPr algn="ctr"/>
            <a:r>
              <a:rPr lang="en-US" b="1" dirty="0"/>
              <a:t>Level </a:t>
            </a:r>
          </a:p>
          <a:p>
            <a:pPr algn="ctr"/>
            <a:r>
              <a:rPr lang="en-US" b="1" dirty="0"/>
              <a:t>Security</a:t>
            </a:r>
          </a:p>
        </p:txBody>
      </p:sp>
      <p:sp>
        <p:nvSpPr>
          <p:cNvPr id="11" name="Rectangle 10">
            <a:extLst>
              <a:ext uri="{FF2B5EF4-FFF2-40B4-BE49-F238E27FC236}">
                <a16:creationId xmlns:a16="http://schemas.microsoft.com/office/drawing/2014/main" id="{E5C3D5BA-CCA1-43BD-9BAE-7EF6980FC727}"/>
              </a:ext>
            </a:extLst>
          </p:cNvPr>
          <p:cNvSpPr/>
          <p:nvPr/>
        </p:nvSpPr>
        <p:spPr>
          <a:xfrm>
            <a:off x="8985346" y="1089831"/>
            <a:ext cx="1228766"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b="1" dirty="0"/>
              <a:t>Dynamic </a:t>
            </a:r>
          </a:p>
          <a:p>
            <a:pPr algn="ctr"/>
            <a:r>
              <a:rPr lang="en-US" b="1" dirty="0"/>
              <a:t>Data </a:t>
            </a:r>
          </a:p>
          <a:p>
            <a:pPr algn="ctr"/>
            <a:r>
              <a:rPr lang="en-US" b="1" dirty="0"/>
              <a:t>Masking</a:t>
            </a:r>
          </a:p>
        </p:txBody>
      </p:sp>
      <p:cxnSp>
        <p:nvCxnSpPr>
          <p:cNvPr id="13" name="Straight Arrow Connector 12">
            <a:extLst>
              <a:ext uri="{FF2B5EF4-FFF2-40B4-BE49-F238E27FC236}">
                <a16:creationId xmlns:a16="http://schemas.microsoft.com/office/drawing/2014/main" id="{36942702-A27C-4EF5-AB4B-79EFEF1B1B61}"/>
              </a:ext>
            </a:extLst>
          </p:cNvPr>
          <p:cNvCxnSpPr>
            <a:cxnSpLocks/>
            <a:stCxn id="10" idx="1"/>
          </p:cNvCxnSpPr>
          <p:nvPr/>
        </p:nvCxnSpPr>
        <p:spPr>
          <a:xfrm flipH="1">
            <a:off x="3142721" y="1570349"/>
            <a:ext cx="535268"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301DD0-10CF-47AB-98A6-F1D1C361FCFD}"/>
              </a:ext>
            </a:extLst>
          </p:cNvPr>
          <p:cNvCxnSpPr>
            <a:cxnSpLocks/>
          </p:cNvCxnSpPr>
          <p:nvPr/>
        </p:nvCxnSpPr>
        <p:spPr>
          <a:xfrm>
            <a:off x="4742704" y="1575132"/>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B3405A-E593-4446-80EC-1C21BC5C2FE8}"/>
              </a:ext>
            </a:extLst>
          </p:cNvPr>
          <p:cNvCxnSpPr>
            <a:cxnSpLocks/>
          </p:cNvCxnSpPr>
          <p:nvPr/>
        </p:nvCxnSpPr>
        <p:spPr>
          <a:xfrm flipH="1">
            <a:off x="8424429" y="1509604"/>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7BC7BD-A3DC-4AB6-B8FA-0117C717C05C}"/>
              </a:ext>
            </a:extLst>
          </p:cNvPr>
          <p:cNvCxnSpPr>
            <a:cxnSpLocks/>
          </p:cNvCxnSpPr>
          <p:nvPr/>
        </p:nvCxnSpPr>
        <p:spPr>
          <a:xfrm>
            <a:off x="10214112" y="1509604"/>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25ED4BD-E13F-4D09-86BC-988005F0ADB4}"/>
              </a:ext>
            </a:extLst>
          </p:cNvPr>
          <p:cNvSpPr txBox="1"/>
          <p:nvPr/>
        </p:nvSpPr>
        <p:spPr>
          <a:xfrm>
            <a:off x="6751637" y="5833996"/>
            <a:ext cx="4724400" cy="94094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solidFill>
                  <a:schemeClr val="tx1"/>
                </a:solidFill>
              </a:rPr>
              <a:t>Equivalent approach with Dynamic Data Masking</a:t>
            </a:r>
          </a:p>
          <a:p>
            <a:r>
              <a:rPr lang="en-US" sz="1400" dirty="0">
                <a:solidFill>
                  <a:schemeClr val="tx1"/>
                </a:solidFill>
              </a:rPr>
              <a:t>Better suited for Power BI because it preserves schema needed to create the visualizations in the report.</a:t>
            </a:r>
          </a:p>
          <a:p>
            <a:endParaRPr lang="en-US" sz="1200" dirty="0" err="1">
              <a:solidFill>
                <a:schemeClr val="tx1"/>
              </a:solidFill>
            </a:endParaRPr>
          </a:p>
        </p:txBody>
      </p:sp>
      <p:sp>
        <p:nvSpPr>
          <p:cNvPr id="26" name="TextBox 25">
            <a:extLst>
              <a:ext uri="{FF2B5EF4-FFF2-40B4-BE49-F238E27FC236}">
                <a16:creationId xmlns:a16="http://schemas.microsoft.com/office/drawing/2014/main" id="{9E9FE291-DE14-433B-B5B3-CC8FEFF7FB03}"/>
              </a:ext>
            </a:extLst>
          </p:cNvPr>
          <p:cNvSpPr txBox="1"/>
          <p:nvPr/>
        </p:nvSpPr>
        <p:spPr>
          <a:xfrm>
            <a:off x="356769" y="5833996"/>
            <a:ext cx="5404268" cy="787465"/>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solidFill>
                  <a:schemeClr val="tx1"/>
                </a:solidFill>
              </a:rPr>
              <a:t>When an user with no access to </a:t>
            </a:r>
            <a:r>
              <a:rPr lang="en-US" sz="1400" dirty="0" err="1">
                <a:solidFill>
                  <a:schemeClr val="tx1"/>
                </a:solidFill>
              </a:rPr>
              <a:t>FullName</a:t>
            </a:r>
            <a:r>
              <a:rPr lang="en-US" sz="1400" dirty="0">
                <a:solidFill>
                  <a:schemeClr val="tx1"/>
                </a:solidFill>
              </a:rPr>
              <a:t> and Income columns, runs the query, it will </a:t>
            </a:r>
          </a:p>
          <a:p>
            <a:r>
              <a:rPr lang="en-US" sz="1400" dirty="0">
                <a:solidFill>
                  <a:schemeClr val="tx1"/>
                </a:solidFill>
              </a:rPr>
              <a:t>bounce an error back:</a:t>
            </a:r>
          </a:p>
          <a:p>
            <a:endParaRPr lang="en-US" sz="1200" dirty="0" err="1">
              <a:solidFill>
                <a:schemeClr val="tx1"/>
              </a:solidFill>
            </a:endParaRPr>
          </a:p>
        </p:txBody>
      </p:sp>
      <p:pic>
        <p:nvPicPr>
          <p:cNvPr id="27" name="Picture 26">
            <a:extLst>
              <a:ext uri="{FF2B5EF4-FFF2-40B4-BE49-F238E27FC236}">
                <a16:creationId xmlns:a16="http://schemas.microsoft.com/office/drawing/2014/main" id="{CB2BEFD9-8931-4851-B5C9-046988E834E1}"/>
              </a:ext>
            </a:extLst>
          </p:cNvPr>
          <p:cNvPicPr>
            <a:picLocks noChangeAspect="1"/>
          </p:cNvPicPr>
          <p:nvPr/>
        </p:nvPicPr>
        <p:blipFill>
          <a:blip r:embed="rId2"/>
          <a:stretch>
            <a:fillRect/>
          </a:stretch>
        </p:blipFill>
        <p:spPr>
          <a:xfrm>
            <a:off x="2490181" y="6207641"/>
            <a:ext cx="3658985" cy="641166"/>
          </a:xfrm>
          <a:prstGeom prst="rect">
            <a:avLst/>
          </a:prstGeom>
        </p:spPr>
      </p:pic>
      <p:cxnSp>
        <p:nvCxnSpPr>
          <p:cNvPr id="28" name="Straight Arrow Connector 27">
            <a:extLst>
              <a:ext uri="{FF2B5EF4-FFF2-40B4-BE49-F238E27FC236}">
                <a16:creationId xmlns:a16="http://schemas.microsoft.com/office/drawing/2014/main" id="{0630D939-B344-400E-AB61-46205923DB37}"/>
              </a:ext>
            </a:extLst>
          </p:cNvPr>
          <p:cNvCxnSpPr>
            <a:cxnSpLocks/>
          </p:cNvCxnSpPr>
          <p:nvPr/>
        </p:nvCxnSpPr>
        <p:spPr>
          <a:xfrm flipH="1">
            <a:off x="1929264" y="5260675"/>
            <a:ext cx="560917" cy="60667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B27E17-AABF-4700-AB86-47CAF8B36709}"/>
              </a:ext>
            </a:extLst>
          </p:cNvPr>
          <p:cNvCxnSpPr>
            <a:cxnSpLocks/>
            <a:endCxn id="26" idx="0"/>
          </p:cNvCxnSpPr>
          <p:nvPr/>
        </p:nvCxnSpPr>
        <p:spPr>
          <a:xfrm flipH="1">
            <a:off x="3058903" y="5055233"/>
            <a:ext cx="1818350" cy="77876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D6B92C2-3315-47F7-8E4F-B455244EA271}"/>
              </a:ext>
            </a:extLst>
          </p:cNvPr>
          <p:cNvSpPr/>
          <p:nvPr/>
        </p:nvSpPr>
        <p:spPr>
          <a:xfrm>
            <a:off x="125235" y="3649998"/>
            <a:ext cx="1060804" cy="92333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r>
              <a:rPr lang="en-US" b="1" dirty="0"/>
              <a:t>Row </a:t>
            </a:r>
          </a:p>
          <a:p>
            <a:pPr algn="ctr"/>
            <a:r>
              <a:rPr lang="en-US" b="1" dirty="0"/>
              <a:t>Level </a:t>
            </a:r>
          </a:p>
          <a:p>
            <a:pPr algn="ctr"/>
            <a:r>
              <a:rPr lang="en-US" b="1" dirty="0"/>
              <a:t>Security</a:t>
            </a:r>
          </a:p>
        </p:txBody>
      </p:sp>
      <p:cxnSp>
        <p:nvCxnSpPr>
          <p:cNvPr id="18" name="Straight Arrow Connector 17">
            <a:extLst>
              <a:ext uri="{FF2B5EF4-FFF2-40B4-BE49-F238E27FC236}">
                <a16:creationId xmlns:a16="http://schemas.microsoft.com/office/drawing/2014/main" id="{D5343817-45C0-4206-9D0C-570317003AFC}"/>
              </a:ext>
            </a:extLst>
          </p:cNvPr>
          <p:cNvCxnSpPr>
            <a:cxnSpLocks/>
            <a:stCxn id="17" idx="0"/>
          </p:cNvCxnSpPr>
          <p:nvPr/>
        </p:nvCxnSpPr>
        <p:spPr>
          <a:xfrm flipV="1">
            <a:off x="655637" y="3316146"/>
            <a:ext cx="685800" cy="3338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266238-1F42-4D0C-A677-F3CA923ABD32}"/>
              </a:ext>
            </a:extLst>
          </p:cNvPr>
          <p:cNvCxnSpPr>
            <a:cxnSpLocks/>
            <a:stCxn id="17" idx="2"/>
          </p:cNvCxnSpPr>
          <p:nvPr/>
        </p:nvCxnSpPr>
        <p:spPr>
          <a:xfrm>
            <a:off x="655637" y="4573328"/>
            <a:ext cx="685800" cy="1620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BB81C3-9FE0-4FE6-A10A-7131F768B3EA}"/>
              </a:ext>
            </a:extLst>
          </p:cNvPr>
          <p:cNvCxnSpPr>
            <a:cxnSpLocks/>
            <a:stCxn id="17" idx="3"/>
          </p:cNvCxnSpPr>
          <p:nvPr/>
        </p:nvCxnSpPr>
        <p:spPr>
          <a:xfrm flipV="1">
            <a:off x="1186039" y="4060073"/>
            <a:ext cx="307798" cy="515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3019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Performance Optimization</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4004-0875-46C0-93B2-9FC007B8B09B}"/>
              </a:ext>
            </a:extLst>
          </p:cNvPr>
          <p:cNvSpPr>
            <a:spLocks noGrp="1"/>
          </p:cNvSpPr>
          <p:nvPr>
            <p:ph type="title"/>
          </p:nvPr>
        </p:nvSpPr>
        <p:spPr/>
        <p:txBody>
          <a:bodyPr/>
          <a:lstStyle/>
          <a:p>
            <a:r>
              <a:rPr lang="en-US" dirty="0"/>
              <a:t>Performance optimization end-to-end</a:t>
            </a:r>
          </a:p>
        </p:txBody>
      </p:sp>
      <p:pic>
        <p:nvPicPr>
          <p:cNvPr id="3" name="Picture 2">
            <a:extLst>
              <a:ext uri="{FF2B5EF4-FFF2-40B4-BE49-F238E27FC236}">
                <a16:creationId xmlns:a16="http://schemas.microsoft.com/office/drawing/2014/main" id="{5FDCBF80-5295-4DF8-8BFE-98E4DA7ADCDB}"/>
              </a:ext>
            </a:extLst>
          </p:cNvPr>
          <p:cNvPicPr>
            <a:picLocks noChangeAspect="1"/>
          </p:cNvPicPr>
          <p:nvPr/>
        </p:nvPicPr>
        <p:blipFill>
          <a:blip r:embed="rId3"/>
          <a:stretch>
            <a:fillRect/>
          </a:stretch>
        </p:blipFill>
        <p:spPr>
          <a:xfrm>
            <a:off x="615204" y="1074876"/>
            <a:ext cx="11368521" cy="5550623"/>
          </a:xfrm>
          <a:prstGeom prst="rect">
            <a:avLst/>
          </a:prstGeom>
        </p:spPr>
      </p:pic>
      <p:sp>
        <p:nvSpPr>
          <p:cNvPr id="4" name="Rectangle 3">
            <a:extLst>
              <a:ext uri="{FF2B5EF4-FFF2-40B4-BE49-F238E27FC236}">
                <a16:creationId xmlns:a16="http://schemas.microsoft.com/office/drawing/2014/main" id="{2BC3092E-10C7-4A3D-9CA3-B47E35861165}"/>
              </a:ext>
            </a:extLst>
          </p:cNvPr>
          <p:cNvSpPr/>
          <p:nvPr/>
        </p:nvSpPr>
        <p:spPr bwMode="auto">
          <a:xfrm>
            <a:off x="827903" y="4259262"/>
            <a:ext cx="3028134" cy="2377757"/>
          </a:xfrm>
          <a:prstGeom prst="rect">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464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2332591"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504050"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4" name="Rectangle 3">
            <a:extLst>
              <a:ext uri="{FF2B5EF4-FFF2-40B4-BE49-F238E27FC236}">
                <a16:creationId xmlns:a16="http://schemas.microsoft.com/office/drawing/2014/main" id="{0827235E-2766-4069-A5E8-3DFACD6F71B0}"/>
              </a:ext>
            </a:extLst>
          </p:cNvPr>
          <p:cNvSpPr/>
          <p:nvPr/>
        </p:nvSpPr>
        <p:spPr bwMode="auto">
          <a:xfrm>
            <a:off x="4389700"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3856375" y="3853738"/>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Product</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094483"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1799265"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3856374"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415502"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174024"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480ED49-664B-47B7-87AC-96D7C9250EBB}"/>
              </a:ext>
            </a:extLst>
          </p:cNvPr>
          <p:cNvSpPr/>
          <p:nvPr/>
        </p:nvSpPr>
        <p:spPr bwMode="auto">
          <a:xfrm>
            <a:off x="3323051" y="1932833"/>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Geography</a:t>
            </a:r>
          </a:p>
        </p:txBody>
      </p: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4703810"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518408"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151659"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042189"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idx="4294967295"/>
          </p:nvPr>
        </p:nvSpPr>
        <p:spPr>
          <a:xfrm>
            <a:off x="882" y="374014"/>
            <a:ext cx="4886453" cy="760978"/>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37" name="Title 68">
            <a:extLst>
              <a:ext uri="{FF2B5EF4-FFF2-40B4-BE49-F238E27FC236}">
                <a16:creationId xmlns:a16="http://schemas.microsoft.com/office/drawing/2014/main" id="{06D84C3E-0FFF-427F-B4BA-CDFE0C1D930B}"/>
              </a:ext>
            </a:extLst>
          </p:cNvPr>
          <p:cNvSpPr txBox="1">
            <a:spLocks/>
          </p:cNvSpPr>
          <p:nvPr/>
        </p:nvSpPr>
        <p:spPr>
          <a:xfrm>
            <a:off x="8199156" y="295733"/>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spc="-104">
                <a:solidFill>
                  <a:srgbClr val="737373">
                    <a:lumMod val="50000"/>
                  </a:srgbClr>
                </a:solidFill>
                <a:latin typeface="Segoe UI Semibold"/>
              </a:rPr>
              <a:t>Import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8219794"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639125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10276902"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9743577"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8981685"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768646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9743576"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8302702"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9061224"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E64E42A-7097-4683-A084-56BC0230385E}"/>
              </a:ext>
            </a:extLst>
          </p:cNvPr>
          <p:cNvSpPr/>
          <p:nvPr/>
        </p:nvSpPr>
        <p:spPr bwMode="auto">
          <a:xfrm>
            <a:off x="9210252"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10591010"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7405610" y="4454394"/>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7038861"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892939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9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664835-AB41-4D12-B882-B01D595DD70E}"/>
              </a:ext>
            </a:extLst>
          </p:cNvPr>
          <p:cNvSpPr/>
          <p:nvPr/>
        </p:nvSpPr>
        <p:spPr bwMode="auto">
          <a:xfrm>
            <a:off x="4846835"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a:t>
            </a:r>
          </a:p>
        </p:txBody>
      </p:sp>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a:xfrm>
            <a:off x="855769" y="373474"/>
            <a:ext cx="7038633" cy="669561"/>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37" name="Title 68">
            <a:extLst>
              <a:ext uri="{FF2B5EF4-FFF2-40B4-BE49-F238E27FC236}">
                <a16:creationId xmlns:a16="http://schemas.microsoft.com/office/drawing/2014/main" id="{06D84C3E-0FFF-427F-B4BA-CDFE0C1D930B}"/>
              </a:ext>
            </a:extLst>
          </p:cNvPr>
          <p:cNvSpPr txBox="1">
            <a:spLocks/>
          </p:cNvSpPr>
          <p:nvPr/>
        </p:nvSpPr>
        <p:spPr>
          <a:xfrm>
            <a:off x="6485232" y="373474"/>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Import</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65" name="Title 68">
            <a:extLst>
              <a:ext uri="{FF2B5EF4-FFF2-40B4-BE49-F238E27FC236}">
                <a16:creationId xmlns:a16="http://schemas.microsoft.com/office/drawing/2014/main" id="{C17C5DB6-7528-4FC3-9373-ED8F7A96BBE4}"/>
              </a:ext>
            </a:extLst>
          </p:cNvPr>
          <p:cNvSpPr txBox="1">
            <a:spLocks/>
          </p:cNvSpPr>
          <p:nvPr/>
        </p:nvSpPr>
        <p:spPr>
          <a:xfrm>
            <a:off x="5799532" y="373475"/>
            <a:ext cx="1142838"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&amp;</a:t>
            </a:r>
          </a:p>
        </p:txBody>
      </p:sp>
    </p:spTree>
    <p:extLst>
      <p:ext uri="{BB962C8B-B14F-4D97-AF65-F5344CB8AC3E}">
        <p14:creationId xmlns:p14="http://schemas.microsoft.com/office/powerpoint/2010/main" val="2621532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664835-AB41-4D12-B882-B01D595DD70E}"/>
              </a:ext>
            </a:extLst>
          </p:cNvPr>
          <p:cNvSpPr/>
          <p:nvPr/>
        </p:nvSpPr>
        <p:spPr bwMode="auto">
          <a:xfrm>
            <a:off x="4846835"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37" name="Title 68">
            <a:extLst>
              <a:ext uri="{FF2B5EF4-FFF2-40B4-BE49-F238E27FC236}">
                <a16:creationId xmlns:a16="http://schemas.microsoft.com/office/drawing/2014/main" id="{3793A7EE-5E14-4A52-B6F8-A37EE08ADB36}"/>
              </a:ext>
            </a:extLst>
          </p:cNvPr>
          <p:cNvSpPr>
            <a:spLocks noGrp="1"/>
          </p:cNvSpPr>
          <p:nvPr>
            <p:ph type="title"/>
          </p:nvPr>
        </p:nvSpPr>
        <p:spPr>
          <a:xfrm>
            <a:off x="855769" y="373474"/>
            <a:ext cx="7038633" cy="669561"/>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54" name="Title 68">
            <a:extLst>
              <a:ext uri="{FF2B5EF4-FFF2-40B4-BE49-F238E27FC236}">
                <a16:creationId xmlns:a16="http://schemas.microsoft.com/office/drawing/2014/main" id="{95F2585F-B327-42C5-8CCA-854841487621}"/>
              </a:ext>
            </a:extLst>
          </p:cNvPr>
          <p:cNvSpPr txBox="1">
            <a:spLocks/>
          </p:cNvSpPr>
          <p:nvPr/>
        </p:nvSpPr>
        <p:spPr>
          <a:xfrm>
            <a:off x="6485232" y="373474"/>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Import</a:t>
            </a:r>
          </a:p>
        </p:txBody>
      </p:sp>
      <p:sp>
        <p:nvSpPr>
          <p:cNvPr id="55" name="Title 68">
            <a:extLst>
              <a:ext uri="{FF2B5EF4-FFF2-40B4-BE49-F238E27FC236}">
                <a16:creationId xmlns:a16="http://schemas.microsoft.com/office/drawing/2014/main" id="{855BF44A-55CA-4F05-BE06-9AF61D2597BD}"/>
              </a:ext>
            </a:extLst>
          </p:cNvPr>
          <p:cNvSpPr txBox="1">
            <a:spLocks/>
          </p:cNvSpPr>
          <p:nvPr/>
        </p:nvSpPr>
        <p:spPr>
          <a:xfrm>
            <a:off x="5799532" y="373475"/>
            <a:ext cx="1142838"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&amp;</a:t>
            </a:r>
          </a:p>
        </p:txBody>
      </p:sp>
    </p:spTree>
    <p:extLst>
      <p:ext uri="{BB962C8B-B14F-4D97-AF65-F5344CB8AC3E}">
        <p14:creationId xmlns:p14="http://schemas.microsoft.com/office/powerpoint/2010/main" val="4136233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xmlns:a16="http://schemas.microsoft.com/office/drawing/2014/main" xmlns:p14="http://schemas.microsoft.com/office/powerpoint/2010/main">
      <p:transition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3551618" y="2102982"/>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3018291"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5075399"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Tree>
    <p:extLst>
      <p:ext uri="{BB962C8B-B14F-4D97-AF65-F5344CB8AC3E}">
        <p14:creationId xmlns:p14="http://schemas.microsoft.com/office/powerpoint/2010/main" val="200066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2637348"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1342132" y="2102982"/>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4694456"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808807"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399240"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2104022"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4161130"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478780"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808807" y="3454790"/>
            <a:ext cx="1295216"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3399240"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808805"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2865915"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4694456"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3627808" y="1932833"/>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7" name="TextBox 6">
            <a:extLst>
              <a:ext uri="{FF2B5EF4-FFF2-40B4-BE49-F238E27FC236}">
                <a16:creationId xmlns:a16="http://schemas.microsoft.com/office/drawing/2014/main" id="{8ADA19D6-6216-4E85-8745-07D3D0467DA0}"/>
              </a:ext>
            </a:extLst>
          </p:cNvPr>
          <p:cNvSpPr txBox="1"/>
          <p:nvPr/>
        </p:nvSpPr>
        <p:spPr>
          <a:xfrm>
            <a:off x="6751562" y="1439470"/>
            <a:ext cx="5684031" cy="1959505"/>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err="1">
                <a:solidFill>
                  <a:srgbClr val="0000FF"/>
                </a:solidFill>
                <a:latin typeface="Consolas" panose="020B0609020204030204" pitchFamily="49" charset="0"/>
                <a:ea typeface="Calibri" panose="020F0502020204030204" pitchFamily="34" charset="0"/>
                <a:cs typeface="Consolas" panose="020B0609020204030204" pitchFamily="49" charset="0"/>
              </a:rPr>
              <a:t>SummarizeColumns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Date[Year],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Geography[City],</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A31515"/>
                </a:solidFill>
                <a:latin typeface="Consolas" panose="020B0609020204030204" pitchFamily="49" charset="0"/>
                <a:ea typeface="Calibri" panose="020F0502020204030204" pitchFamily="34" charset="0"/>
                <a:cs typeface="Consolas" panose="020B0609020204030204" pitchFamily="49" charset="0"/>
              </a:rPr>
              <a:t>"Sales"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a:solidFill>
                  <a:srgbClr val="0000FF"/>
                </a:solidFill>
                <a:latin typeface="Consolas" panose="020B0609020204030204" pitchFamily="49" charset="0"/>
                <a:ea typeface="Calibri" panose="020F0502020204030204" pitchFamily="34" charset="0"/>
                <a:cs typeface="Consolas" panose="020B0609020204030204" pitchFamily="49" charset="0"/>
              </a:rPr>
              <a:t>Sum</a:t>
            </a:r>
            <a:r>
              <a:rPr lang="en-US" sz="2000" b="1">
                <a:solidFill>
                  <a:srgbClr val="000000"/>
                </a:solidFill>
                <a:latin typeface="Consolas" panose="020B0609020204030204" pitchFamily="49" charset="0"/>
                <a:ea typeface="Calibri" panose="020F0502020204030204" pitchFamily="34" charset="0"/>
                <a:cs typeface="Consolas" panose="020B0609020204030204" pitchFamily="49" charset="0"/>
              </a:rPr>
              <a:t>(Sales[Amount]</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spcAft>
                <a:spcPts val="800"/>
              </a:spcAft>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430D57B1-8ACF-4D1D-9103-3B01F91BD739}"/>
              </a:ext>
            </a:extLst>
          </p:cNvPr>
          <p:cNvSpPr txBox="1"/>
          <p:nvPr/>
        </p:nvSpPr>
        <p:spPr>
          <a:xfrm>
            <a:off x="6980129" y="3797603"/>
            <a:ext cx="3610792"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b="1">
                <a:gradFill>
                  <a:gsLst>
                    <a:gs pos="2917">
                      <a:srgbClr val="000000"/>
                    </a:gs>
                    <a:gs pos="30000">
                      <a:srgbClr val="000000"/>
                    </a:gs>
                  </a:gsLst>
                  <a:lin ang="5400000" scaled="0"/>
                </a:gradFill>
                <a:latin typeface="Segoe UI"/>
              </a:rPr>
              <a:t>Hits in-memory cache</a:t>
            </a:r>
          </a:p>
        </p:txBody>
      </p:sp>
    </p:spTree>
    <p:extLst>
      <p:ext uri="{BB962C8B-B14F-4D97-AF65-F5344CB8AC3E}">
        <p14:creationId xmlns:p14="http://schemas.microsoft.com/office/powerpoint/2010/main" val="236215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Curved Right 7">
            <a:extLst>
              <a:ext uri="{FF2B5EF4-FFF2-40B4-BE49-F238E27FC236}">
                <a16:creationId xmlns:a16="http://schemas.microsoft.com/office/drawing/2014/main" id="{B4411790-92DD-4D34-9671-CF2D3E3DD878}"/>
              </a:ext>
            </a:extLst>
          </p:cNvPr>
          <p:cNvSpPr/>
          <p:nvPr/>
        </p:nvSpPr>
        <p:spPr bwMode="auto">
          <a:xfrm>
            <a:off x="6085480" y="3107581"/>
            <a:ext cx="990458" cy="2066283"/>
          </a:xfrm>
          <a:prstGeom prst="curv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B81E203F-8406-4DB4-849F-0B35AA37078E}"/>
              </a:ext>
            </a:extLst>
          </p:cNvPr>
          <p:cNvSpPr/>
          <p:nvPr/>
        </p:nvSpPr>
        <p:spPr bwMode="auto">
          <a:xfrm>
            <a:off x="2637348" y="2963941"/>
            <a:ext cx="1523783"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1342132" y="2102982"/>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Sales </a:t>
            </a:r>
            <a:r>
              <a:rPr lang="en-US" sz="1836" err="1">
                <a:solidFill>
                  <a:srgbClr val="FFFFFF"/>
                </a:solidFill>
                <a:latin typeface="Segoe UI"/>
                <a:cs typeface="Segoe UI" pitchFamily="34" charset="0"/>
              </a:rPr>
              <a:t>Agg</a:t>
            </a:r>
            <a:endParaRPr lang="en-US" sz="1836">
              <a:solidFill>
                <a:srgbClr val="FFFFFF"/>
              </a:solidFill>
              <a:latin typeface="Segoe UI"/>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4694456"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808807"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399240"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2104022"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4161130"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478780"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808807" y="3454790"/>
            <a:ext cx="1295216"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3399240"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808805"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2865915"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4694456" y="2810626"/>
            <a:ext cx="1523783"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33" name="TextBox 32">
            <a:extLst>
              <a:ext uri="{FF2B5EF4-FFF2-40B4-BE49-F238E27FC236}">
                <a16:creationId xmlns:a16="http://schemas.microsoft.com/office/drawing/2014/main" id="{23FE8E85-75ED-483D-B903-36BF5F772A6F}"/>
              </a:ext>
            </a:extLst>
          </p:cNvPr>
          <p:cNvSpPr txBox="1"/>
          <p:nvPr/>
        </p:nvSpPr>
        <p:spPr>
          <a:xfrm>
            <a:off x="7075940" y="3895308"/>
            <a:ext cx="6129063" cy="2967136"/>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SELECT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CC66FF"/>
                </a:solidFill>
                <a:latin typeface="Consolas" panose="020B0609020204030204" pitchFamily="49" charset="0"/>
                <a:ea typeface="Calibri" panose="020F0502020204030204" pitchFamily="34" charset="0"/>
                <a:cs typeface="Consolas" panose="020B0609020204030204" pitchFamily="49" charset="0"/>
              </a:rPr>
              <a:t>SUM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([Amount])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[Sales]</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INNER JOIN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[Date]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ON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INNER JOIN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[Customer]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ON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GROUP BY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64BF622-AE38-4B57-BDAF-19E827292F5E}"/>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7" name="TextBox 6">
            <a:extLst>
              <a:ext uri="{FF2B5EF4-FFF2-40B4-BE49-F238E27FC236}">
                <a16:creationId xmlns:a16="http://schemas.microsoft.com/office/drawing/2014/main" id="{8ADA19D6-6216-4E85-8745-07D3D0467DA0}"/>
              </a:ext>
            </a:extLst>
          </p:cNvPr>
          <p:cNvSpPr txBox="1"/>
          <p:nvPr/>
        </p:nvSpPr>
        <p:spPr>
          <a:xfrm>
            <a:off x="6758579" y="1431610"/>
            <a:ext cx="5908417" cy="1959505"/>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err="1">
                <a:solidFill>
                  <a:srgbClr val="0000FF"/>
                </a:solidFill>
                <a:latin typeface="Consolas" panose="020B0609020204030204" pitchFamily="49" charset="0"/>
                <a:ea typeface="Calibri" panose="020F0502020204030204" pitchFamily="34" charset="0"/>
                <a:cs typeface="Consolas" panose="020B0609020204030204" pitchFamily="49" charset="0"/>
              </a:rPr>
              <a:t>SummarizeColumns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Date[Year],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Customer[Name],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A31515"/>
                </a:solidFill>
                <a:latin typeface="Consolas" panose="020B0609020204030204" pitchFamily="49" charset="0"/>
                <a:ea typeface="Calibri" panose="020F0502020204030204" pitchFamily="34" charset="0"/>
                <a:cs typeface="Consolas" panose="020B0609020204030204" pitchFamily="49" charset="0"/>
              </a:rPr>
              <a:t>"Sales"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Sum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(Sales[Amount])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spcAft>
                <a:spcPts val="800"/>
              </a:spcAft>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75BFE2D8-4756-4812-A2CE-B18E3ADFE0CB}"/>
              </a:ext>
            </a:extLst>
          </p:cNvPr>
          <p:cNvSpPr txBox="1"/>
          <p:nvPr/>
        </p:nvSpPr>
        <p:spPr>
          <a:xfrm>
            <a:off x="7020012" y="3454789"/>
            <a:ext cx="2161016"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b="1" err="1">
                <a:gradFill>
                  <a:gsLst>
                    <a:gs pos="2917">
                      <a:srgbClr val="000000"/>
                    </a:gs>
                    <a:gs pos="30000">
                      <a:srgbClr val="000000"/>
                    </a:gs>
                  </a:gsLst>
                  <a:lin ang="5400000" scaled="0"/>
                </a:gradFill>
                <a:latin typeface="Segoe UI"/>
              </a:rPr>
              <a:t>DirectQuery</a:t>
            </a:r>
            <a:endParaRPr lang="en-US" sz="2400" b="1">
              <a:gradFill>
                <a:gsLst>
                  <a:gs pos="2917">
                    <a:srgbClr val="000000"/>
                  </a:gs>
                  <a:gs pos="30000">
                    <a:srgbClr val="000000"/>
                  </a:gs>
                </a:gsLst>
                <a:lin ang="5400000" scaled="0"/>
              </a:gradFill>
              <a:latin typeface="Segoe UI"/>
            </a:endParaRPr>
          </a:p>
        </p:txBody>
      </p:sp>
      <p:pic>
        <p:nvPicPr>
          <p:cNvPr id="35" name="Picture 34">
            <a:extLst>
              <a:ext uri="{FF2B5EF4-FFF2-40B4-BE49-F238E27FC236}">
                <a16:creationId xmlns:a16="http://schemas.microsoft.com/office/drawing/2014/main" id="{7F16A3FA-0C4B-1947-9BE1-35D8A05184F7}"/>
              </a:ext>
            </a:extLst>
          </p:cNvPr>
          <p:cNvPicPr>
            <a:picLocks noChangeAspect="1"/>
          </p:cNvPicPr>
          <p:nvPr/>
        </p:nvPicPr>
        <p:blipFill>
          <a:blip r:embed="rId3"/>
          <a:stretch>
            <a:fillRect/>
          </a:stretch>
        </p:blipFill>
        <p:spPr>
          <a:xfrm>
            <a:off x="34874" y="6472863"/>
            <a:ext cx="1547861" cy="511481"/>
          </a:xfrm>
          <a:prstGeom prst="rect">
            <a:avLst/>
          </a:prstGeom>
        </p:spPr>
      </p:pic>
    </p:spTree>
    <p:extLst>
      <p:ext uri="{BB962C8B-B14F-4D97-AF65-F5344CB8AC3E}">
        <p14:creationId xmlns:p14="http://schemas.microsoft.com/office/powerpoint/2010/main" val="335658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84775"/>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a:t>
            </a:r>
            <a:r>
              <a:rPr lang="en-US" sz="3200" dirty="0"/>
              <a:t>Power BI in Azure Synapse</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a:xfrm>
            <a:off x="600855" y="466301"/>
            <a:ext cx="11237870" cy="565027"/>
          </a:xfrm>
        </p:spPr>
        <p:txBody>
          <a:bodyPr/>
          <a:lstStyle/>
          <a:p>
            <a:r>
              <a:rPr lang="en-US" dirty="0"/>
              <a:t>Performance Optimized Storage</a:t>
            </a:r>
          </a:p>
        </p:txBody>
      </p:sp>
      <p:sp>
        <p:nvSpPr>
          <p:cNvPr id="5" name="Rectangle 4">
            <a:extLst>
              <a:ext uri="{FF2B5EF4-FFF2-40B4-BE49-F238E27FC236}">
                <a16:creationId xmlns:a16="http://schemas.microsoft.com/office/drawing/2014/main" id="{D3BC8213-BE0D-4522-AE10-CC183638C8F9}"/>
              </a:ext>
            </a:extLst>
          </p:cNvPr>
          <p:cNvSpPr/>
          <p:nvPr/>
        </p:nvSpPr>
        <p:spPr>
          <a:xfrm>
            <a:off x="600855" y="3161552"/>
            <a:ext cx="2584802"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Elastic Architecture</a:t>
            </a:r>
          </a:p>
        </p:txBody>
      </p:sp>
      <p:sp>
        <p:nvSpPr>
          <p:cNvPr id="7" name="Rectangle 6">
            <a:extLst>
              <a:ext uri="{FF2B5EF4-FFF2-40B4-BE49-F238E27FC236}">
                <a16:creationId xmlns:a16="http://schemas.microsoft.com/office/drawing/2014/main" id="{2A5A2155-D793-C04F-B681-A0FCE6E5B359}"/>
              </a:ext>
            </a:extLst>
          </p:cNvPr>
          <p:cNvSpPr/>
          <p:nvPr/>
        </p:nvSpPr>
        <p:spPr>
          <a:xfrm>
            <a:off x="3481953" y="3161552"/>
            <a:ext cx="2581967"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Columnar Storage</a:t>
            </a:r>
          </a:p>
        </p:txBody>
      </p:sp>
      <p:sp>
        <p:nvSpPr>
          <p:cNvPr id="8" name="Rectangle 7">
            <a:extLst>
              <a:ext uri="{FF2B5EF4-FFF2-40B4-BE49-F238E27FC236}">
                <a16:creationId xmlns:a16="http://schemas.microsoft.com/office/drawing/2014/main" id="{6B5C0F10-F01F-4A44-AA03-BA7950BEE292}"/>
              </a:ext>
            </a:extLst>
          </p:cNvPr>
          <p:cNvSpPr/>
          <p:nvPr/>
        </p:nvSpPr>
        <p:spPr>
          <a:xfrm>
            <a:off x="6365577" y="3161552"/>
            <a:ext cx="2587326"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Columnar Ordering</a:t>
            </a:r>
          </a:p>
        </p:txBody>
      </p:sp>
      <p:sp>
        <p:nvSpPr>
          <p:cNvPr id="9" name="Rectangle 8">
            <a:extLst>
              <a:ext uri="{FF2B5EF4-FFF2-40B4-BE49-F238E27FC236}">
                <a16:creationId xmlns:a16="http://schemas.microsoft.com/office/drawing/2014/main" id="{5663FA1C-D95B-2443-8E91-DEC4A1993E43}"/>
              </a:ext>
            </a:extLst>
          </p:cNvPr>
          <p:cNvSpPr/>
          <p:nvPr/>
        </p:nvSpPr>
        <p:spPr>
          <a:xfrm>
            <a:off x="9254560" y="3161552"/>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Table Partitioning</a:t>
            </a:r>
          </a:p>
        </p:txBody>
      </p:sp>
      <p:sp>
        <p:nvSpPr>
          <p:cNvPr id="10" name="Rectangle 9">
            <a:extLst>
              <a:ext uri="{FF2B5EF4-FFF2-40B4-BE49-F238E27FC236}">
                <a16:creationId xmlns:a16="http://schemas.microsoft.com/office/drawing/2014/main" id="{B547208F-CDDC-104A-9799-338EE5B1AB2F}"/>
              </a:ext>
            </a:extLst>
          </p:cNvPr>
          <p:cNvSpPr/>
          <p:nvPr/>
        </p:nvSpPr>
        <p:spPr>
          <a:xfrm>
            <a:off x="600855" y="5704208"/>
            <a:ext cx="2584802" cy="259298"/>
          </a:xfrm>
          <a:prstGeom prst="rect">
            <a:avLst/>
          </a:prstGeom>
        </p:spPr>
        <p:txBody>
          <a:bodyPr wrap="square" lIns="0" tIns="0" rIns="0" bIns="0">
            <a:spAutoFit/>
          </a:bodyPr>
          <a:lstStyle/>
          <a:p>
            <a:pPr marL="17" algn="ctr" defTabSz="932597">
              <a:lnSpc>
                <a:spcPct val="90000"/>
              </a:lnSpc>
              <a:spcAft>
                <a:spcPts val="1224"/>
              </a:spcAft>
              <a:defRPr/>
            </a:pPr>
            <a:r>
              <a:rPr lang="en-US" sz="1836" dirty="0">
                <a:solidFill>
                  <a:prstClr val="black"/>
                </a:solidFill>
                <a:latin typeface="Segoe UI" panose="020B0502040204020203" pitchFamily="34" charset="0"/>
                <a:cs typeface="Segoe UI" panose="020B0502040204020203" pitchFamily="34" charset="0"/>
              </a:rPr>
              <a:t>N</a:t>
            </a:r>
            <a:r>
              <a:rPr lang="en-US" sz="1836" dirty="0" err="1">
                <a:solidFill>
                  <a:prstClr val="black"/>
                </a:solidFill>
                <a:latin typeface="Segoe UI" panose="020B0502040204020203" pitchFamily="34" charset="0"/>
                <a:cs typeface="Segoe UI" panose="020B0502040204020203" pitchFamily="34" charset="0"/>
              </a:rPr>
              <a:t>onclustered</a:t>
            </a:r>
            <a:r>
              <a:rPr lang="en-US" sz="1836" dirty="0">
                <a:solidFill>
                  <a:prstClr val="black"/>
                </a:solidFill>
                <a:latin typeface="Segoe UI" panose="020B0502040204020203" pitchFamily="34" charset="0"/>
                <a:cs typeface="Segoe UI" panose="020B0502040204020203" pitchFamily="34" charset="0"/>
              </a:rPr>
              <a:t> Indexes</a:t>
            </a:r>
          </a:p>
        </p:txBody>
      </p:sp>
      <p:sp>
        <p:nvSpPr>
          <p:cNvPr id="11" name="Rectangle 10">
            <a:extLst>
              <a:ext uri="{FF2B5EF4-FFF2-40B4-BE49-F238E27FC236}">
                <a16:creationId xmlns:a16="http://schemas.microsoft.com/office/drawing/2014/main" id="{0902D5AA-1C6F-F145-A7F9-CF6DA17AC1B2}"/>
              </a:ext>
            </a:extLst>
          </p:cNvPr>
          <p:cNvSpPr/>
          <p:nvPr/>
        </p:nvSpPr>
        <p:spPr>
          <a:xfrm>
            <a:off x="3481953" y="5704208"/>
            <a:ext cx="2577824"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Hash Distribution</a:t>
            </a:r>
          </a:p>
        </p:txBody>
      </p:sp>
      <p:sp>
        <p:nvSpPr>
          <p:cNvPr id="12" name="Rectangle 11">
            <a:extLst>
              <a:ext uri="{FF2B5EF4-FFF2-40B4-BE49-F238E27FC236}">
                <a16:creationId xmlns:a16="http://schemas.microsoft.com/office/drawing/2014/main" id="{A93C16C3-3C07-254F-9963-54AC6167450C}"/>
              </a:ext>
            </a:extLst>
          </p:cNvPr>
          <p:cNvSpPr/>
          <p:nvPr/>
        </p:nvSpPr>
        <p:spPr>
          <a:xfrm>
            <a:off x="6365577" y="5704208"/>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Materialized Views</a:t>
            </a:r>
          </a:p>
        </p:txBody>
      </p:sp>
      <p:sp>
        <p:nvSpPr>
          <p:cNvPr id="13" name="Rectangle 12">
            <a:extLst>
              <a:ext uri="{FF2B5EF4-FFF2-40B4-BE49-F238E27FC236}">
                <a16:creationId xmlns:a16="http://schemas.microsoft.com/office/drawing/2014/main" id="{D0956A98-5BCF-DB48-944F-CCDA67DA2269}"/>
              </a:ext>
            </a:extLst>
          </p:cNvPr>
          <p:cNvSpPr/>
          <p:nvPr/>
        </p:nvSpPr>
        <p:spPr>
          <a:xfrm>
            <a:off x="9252436" y="5704208"/>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err="1">
                <a:solidFill>
                  <a:prstClr val="black"/>
                </a:solidFill>
                <a:latin typeface="Segoe UI" panose="020B0502040204020203" pitchFamily="34" charset="0"/>
                <a:cs typeface="Segoe UI" panose="020B0502040204020203" pitchFamily="34" charset="0"/>
              </a:rPr>
              <a:t>Resultset</a:t>
            </a:r>
            <a:r>
              <a:rPr lang="en-US" sz="1836">
                <a:solidFill>
                  <a:prstClr val="black"/>
                </a:solidFill>
                <a:latin typeface="Segoe UI" panose="020B0502040204020203" pitchFamily="34" charset="0"/>
                <a:cs typeface="Segoe UI" panose="020B0502040204020203" pitchFamily="34" charset="0"/>
              </a:rPr>
              <a:t> Cache</a:t>
            </a:r>
          </a:p>
        </p:txBody>
      </p:sp>
      <p:sp>
        <p:nvSpPr>
          <p:cNvPr id="15" name="Oval 14">
            <a:extLst>
              <a:ext uri="{FF2B5EF4-FFF2-40B4-BE49-F238E27FC236}">
                <a16:creationId xmlns:a16="http://schemas.microsoft.com/office/drawing/2014/main" id="{53AC822B-11FA-A64C-85D6-383883A4C788}"/>
              </a:ext>
            </a:extLst>
          </p:cNvPr>
          <p:cNvSpPr/>
          <p:nvPr/>
        </p:nvSpPr>
        <p:spPr bwMode="auto">
          <a:xfrm>
            <a:off x="1323093"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4BCA02D6-6E4B-594C-8333-4B01F3F6ED05}"/>
              </a:ext>
            </a:extLst>
          </p:cNvPr>
          <p:cNvSpPr/>
          <p:nvPr/>
        </p:nvSpPr>
        <p:spPr bwMode="auto">
          <a:xfrm>
            <a:off x="4205453"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2" name="Oval 21">
            <a:extLst>
              <a:ext uri="{FF2B5EF4-FFF2-40B4-BE49-F238E27FC236}">
                <a16:creationId xmlns:a16="http://schemas.microsoft.com/office/drawing/2014/main" id="{6E7A1105-9024-4443-A1D7-D583A3C999D4}"/>
              </a:ext>
            </a:extLst>
          </p:cNvPr>
          <p:cNvSpPr/>
          <p:nvPr/>
        </p:nvSpPr>
        <p:spPr bwMode="auto">
          <a:xfrm>
            <a:off x="7087811"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4" name="Oval 23">
            <a:extLst>
              <a:ext uri="{FF2B5EF4-FFF2-40B4-BE49-F238E27FC236}">
                <a16:creationId xmlns:a16="http://schemas.microsoft.com/office/drawing/2014/main" id="{3153A20A-5BAD-334C-B541-6898058E1909}"/>
              </a:ext>
            </a:extLst>
          </p:cNvPr>
          <p:cNvSpPr/>
          <p:nvPr/>
        </p:nvSpPr>
        <p:spPr bwMode="auto">
          <a:xfrm>
            <a:off x="9973055"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8B4C48B4-2B0E-AA49-84B3-4288EB9D5C42}"/>
              </a:ext>
            </a:extLst>
          </p:cNvPr>
          <p:cNvSpPr/>
          <p:nvPr/>
        </p:nvSpPr>
        <p:spPr bwMode="auto">
          <a:xfrm>
            <a:off x="1323093"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5BFEB0F6-252F-5748-B052-DBC3F23C0E38}"/>
              </a:ext>
            </a:extLst>
          </p:cNvPr>
          <p:cNvSpPr/>
          <p:nvPr/>
        </p:nvSpPr>
        <p:spPr bwMode="auto">
          <a:xfrm>
            <a:off x="4205453"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0" name="Oval 29">
            <a:extLst>
              <a:ext uri="{FF2B5EF4-FFF2-40B4-BE49-F238E27FC236}">
                <a16:creationId xmlns:a16="http://schemas.microsoft.com/office/drawing/2014/main" id="{D44E185F-7228-CB4B-9294-F67139B4D641}"/>
              </a:ext>
            </a:extLst>
          </p:cNvPr>
          <p:cNvSpPr/>
          <p:nvPr/>
        </p:nvSpPr>
        <p:spPr bwMode="auto">
          <a:xfrm>
            <a:off x="7087811"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61084B9F-4695-C343-8831-103D2A839639}"/>
              </a:ext>
            </a:extLst>
          </p:cNvPr>
          <p:cNvSpPr/>
          <p:nvPr/>
        </p:nvSpPr>
        <p:spPr bwMode="auto">
          <a:xfrm>
            <a:off x="9973055"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75" name="Graphic 74">
            <a:extLst>
              <a:ext uri="{FF2B5EF4-FFF2-40B4-BE49-F238E27FC236}">
                <a16:creationId xmlns:a16="http://schemas.microsoft.com/office/drawing/2014/main" id="{FC112737-BD85-8749-B37B-F9174ABD84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0586" y="1951002"/>
            <a:ext cx="721726" cy="721726"/>
          </a:xfrm>
          <a:prstGeom prst="rect">
            <a:avLst/>
          </a:prstGeom>
        </p:spPr>
      </p:pic>
      <p:pic>
        <p:nvPicPr>
          <p:cNvPr id="76" name="Graphic 75">
            <a:extLst>
              <a:ext uri="{FF2B5EF4-FFF2-40B4-BE49-F238E27FC236}">
                <a16:creationId xmlns:a16="http://schemas.microsoft.com/office/drawing/2014/main" id="{9978F1E3-B9D1-964D-BA57-B1B4BF5B8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75447" y="1951002"/>
            <a:ext cx="721726" cy="721726"/>
          </a:xfrm>
          <a:prstGeom prst="rect">
            <a:avLst/>
          </a:prstGeom>
        </p:spPr>
      </p:pic>
      <p:pic>
        <p:nvPicPr>
          <p:cNvPr id="77" name="Graphic 76">
            <a:extLst>
              <a:ext uri="{FF2B5EF4-FFF2-40B4-BE49-F238E27FC236}">
                <a16:creationId xmlns:a16="http://schemas.microsoft.com/office/drawing/2014/main" id="{6487BC16-143C-DF4F-B8D0-8BDF9B8959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0586" y="4489392"/>
            <a:ext cx="721726" cy="721726"/>
          </a:xfrm>
          <a:prstGeom prst="rect">
            <a:avLst/>
          </a:prstGeom>
        </p:spPr>
      </p:pic>
      <p:pic>
        <p:nvPicPr>
          <p:cNvPr id="80" name="Graphic 79">
            <a:extLst>
              <a:ext uri="{FF2B5EF4-FFF2-40B4-BE49-F238E27FC236}">
                <a16:creationId xmlns:a16="http://schemas.microsoft.com/office/drawing/2014/main" id="{B817948D-31A2-954C-B3B4-B271C52FB7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95244" y="4489392"/>
            <a:ext cx="721726" cy="721726"/>
          </a:xfrm>
          <a:prstGeom prst="rect">
            <a:avLst/>
          </a:prstGeom>
        </p:spPr>
      </p:pic>
      <p:pic>
        <p:nvPicPr>
          <p:cNvPr id="82" name="Graphic 81">
            <a:extLst>
              <a:ext uri="{FF2B5EF4-FFF2-40B4-BE49-F238E27FC236}">
                <a16:creationId xmlns:a16="http://schemas.microsoft.com/office/drawing/2014/main" id="{2B962EFD-465E-494B-A835-CAA9A48A35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3823" y="4487769"/>
            <a:ext cx="723349" cy="723349"/>
          </a:xfrm>
          <a:prstGeom prst="rect">
            <a:avLst/>
          </a:prstGeom>
        </p:spPr>
      </p:pic>
      <p:grpSp>
        <p:nvGrpSpPr>
          <p:cNvPr id="34" name="Group 33">
            <a:extLst>
              <a:ext uri="{FF2B5EF4-FFF2-40B4-BE49-F238E27FC236}">
                <a16:creationId xmlns:a16="http://schemas.microsoft.com/office/drawing/2014/main" id="{48B842A5-4ACD-488A-8635-04C84955EBF6}"/>
              </a:ext>
            </a:extLst>
          </p:cNvPr>
          <p:cNvGrpSpPr/>
          <p:nvPr/>
        </p:nvGrpSpPr>
        <p:grpSpPr>
          <a:xfrm>
            <a:off x="4584475" y="2046470"/>
            <a:ext cx="420105" cy="522259"/>
            <a:chOff x="4481399" y="1912205"/>
            <a:chExt cx="411905" cy="512065"/>
          </a:xfrm>
        </p:grpSpPr>
        <p:pic>
          <p:nvPicPr>
            <p:cNvPr id="65" name="Graphic 64">
              <a:extLst>
                <a:ext uri="{FF2B5EF4-FFF2-40B4-BE49-F238E27FC236}">
                  <a16:creationId xmlns:a16="http://schemas.microsoft.com/office/drawing/2014/main" id="{B8A7EC1C-5952-B646-BD37-F9801A66B2C0}"/>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278530" y="2115075"/>
              <a:ext cx="512064" cy="106325"/>
            </a:xfrm>
            <a:prstGeom prst="rect">
              <a:avLst/>
            </a:prstGeom>
          </p:spPr>
        </p:pic>
        <p:pic>
          <p:nvPicPr>
            <p:cNvPr id="27" name="Graphic 26">
              <a:extLst>
                <a:ext uri="{FF2B5EF4-FFF2-40B4-BE49-F238E27FC236}">
                  <a16:creationId xmlns:a16="http://schemas.microsoft.com/office/drawing/2014/main" id="{A13E8160-7F23-4927-A80B-A8228D79D484}"/>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378689" y="2113373"/>
              <a:ext cx="512064" cy="109728"/>
            </a:xfrm>
            <a:prstGeom prst="rect">
              <a:avLst/>
            </a:prstGeom>
          </p:spPr>
        </p:pic>
        <p:pic>
          <p:nvPicPr>
            <p:cNvPr id="29" name="Graphic 28">
              <a:extLst>
                <a:ext uri="{FF2B5EF4-FFF2-40B4-BE49-F238E27FC236}">
                  <a16:creationId xmlns:a16="http://schemas.microsoft.com/office/drawing/2014/main" id="{252DE82A-ED41-4545-B181-C59587A20BC0}"/>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482250" y="2115075"/>
              <a:ext cx="512064" cy="106325"/>
            </a:xfrm>
            <a:prstGeom prst="rect">
              <a:avLst/>
            </a:prstGeom>
          </p:spPr>
        </p:pic>
        <p:pic>
          <p:nvPicPr>
            <p:cNvPr id="31" name="Graphic 30">
              <a:extLst>
                <a:ext uri="{FF2B5EF4-FFF2-40B4-BE49-F238E27FC236}">
                  <a16:creationId xmlns:a16="http://schemas.microsoft.com/office/drawing/2014/main" id="{17D795DE-0C15-4DB3-9F61-0E0E49CF43BB}"/>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584110" y="2115075"/>
              <a:ext cx="512064" cy="106325"/>
            </a:xfrm>
            <a:prstGeom prst="rect">
              <a:avLst/>
            </a:prstGeom>
          </p:spPr>
        </p:pic>
      </p:grpSp>
      <p:pic>
        <p:nvPicPr>
          <p:cNvPr id="37" name="Graphic 36">
            <a:extLst>
              <a:ext uri="{FF2B5EF4-FFF2-40B4-BE49-F238E27FC236}">
                <a16:creationId xmlns:a16="http://schemas.microsoft.com/office/drawing/2014/main" id="{F16A9C93-478F-47AD-B0F9-F4834BEC355A}"/>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300121" y="2206748"/>
            <a:ext cx="428998" cy="108442"/>
          </a:xfrm>
          <a:prstGeom prst="rect">
            <a:avLst/>
          </a:prstGeom>
        </p:spPr>
      </p:pic>
      <p:pic>
        <p:nvPicPr>
          <p:cNvPr id="39" name="Graphic 38">
            <a:extLst>
              <a:ext uri="{FF2B5EF4-FFF2-40B4-BE49-F238E27FC236}">
                <a16:creationId xmlns:a16="http://schemas.microsoft.com/office/drawing/2014/main" id="{4F0053E4-660E-49B7-B3FE-1650C4EB1349}"/>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507896" y="2206748"/>
            <a:ext cx="428998" cy="108442"/>
          </a:xfrm>
          <a:prstGeom prst="rect">
            <a:avLst/>
          </a:prstGeom>
        </p:spPr>
      </p:pic>
      <p:pic>
        <p:nvPicPr>
          <p:cNvPr id="40" name="Graphic 39">
            <a:extLst>
              <a:ext uri="{FF2B5EF4-FFF2-40B4-BE49-F238E27FC236}">
                <a16:creationId xmlns:a16="http://schemas.microsoft.com/office/drawing/2014/main" id="{83B2D239-D0F3-49C0-B3B2-73B9C6CC8463}"/>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611784" y="2206748"/>
            <a:ext cx="428998" cy="108442"/>
          </a:xfrm>
          <a:prstGeom prst="rect">
            <a:avLst/>
          </a:prstGeom>
        </p:spPr>
      </p:pic>
      <p:sp>
        <p:nvSpPr>
          <p:cNvPr id="18" name="Arrow: Down 17">
            <a:extLst>
              <a:ext uri="{FF2B5EF4-FFF2-40B4-BE49-F238E27FC236}">
                <a16:creationId xmlns:a16="http://schemas.microsoft.com/office/drawing/2014/main" id="{D3B2F1C7-342E-40ED-ACDE-D747F69CF8F3}"/>
              </a:ext>
            </a:extLst>
          </p:cNvPr>
          <p:cNvSpPr/>
          <p:nvPr/>
        </p:nvSpPr>
        <p:spPr bwMode="auto">
          <a:xfrm>
            <a:off x="7551783" y="2046469"/>
            <a:ext cx="133452" cy="522258"/>
          </a:xfrm>
          <a:prstGeom prst="downArrow">
            <a:avLst/>
          </a:prstGeom>
          <a:solidFill>
            <a:srgbClr val="50E6FF"/>
          </a:solidFill>
          <a:ln w="7266"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1836" err="1"/>
          </a:p>
        </p:txBody>
      </p:sp>
      <p:grpSp>
        <p:nvGrpSpPr>
          <p:cNvPr id="21" name="Graphic 77">
            <a:extLst>
              <a:ext uri="{FF2B5EF4-FFF2-40B4-BE49-F238E27FC236}">
                <a16:creationId xmlns:a16="http://schemas.microsoft.com/office/drawing/2014/main" id="{26BCEB46-DFDE-A24C-A284-335CC4B969C9}"/>
              </a:ext>
            </a:extLst>
          </p:cNvPr>
          <p:cNvGrpSpPr/>
          <p:nvPr/>
        </p:nvGrpSpPr>
        <p:grpSpPr>
          <a:xfrm>
            <a:off x="4409625" y="4479723"/>
            <a:ext cx="721726" cy="721726"/>
            <a:chOff x="4322689" y="4392284"/>
            <a:chExt cx="707639" cy="707639"/>
          </a:xfrm>
        </p:grpSpPr>
        <p:sp>
          <p:nvSpPr>
            <p:cNvPr id="23" name="Freeform: Shape 22">
              <a:extLst>
                <a:ext uri="{FF2B5EF4-FFF2-40B4-BE49-F238E27FC236}">
                  <a16:creationId xmlns:a16="http://schemas.microsoft.com/office/drawing/2014/main" id="{2A85167E-0F74-4D25-AC35-3D7BD89D19C4}"/>
                </a:ext>
              </a:extLst>
            </p:cNvPr>
            <p:cNvSpPr/>
            <p:nvPr/>
          </p:nvSpPr>
          <p:spPr>
            <a:xfrm>
              <a:off x="4421175" y="4490770"/>
              <a:ext cx="72952" cy="510667"/>
            </a:xfrm>
            <a:custGeom>
              <a:avLst/>
              <a:gdLst>
                <a:gd name="connsiteX0" fmla="*/ 72952 w 72952"/>
                <a:gd name="connsiteY0" fmla="*/ 0 h 510667"/>
                <a:gd name="connsiteX1" fmla="*/ 72952 w 72952"/>
                <a:gd name="connsiteY1" fmla="*/ 510667 h 510667"/>
                <a:gd name="connsiteX2" fmla="*/ 0 w 72952"/>
                <a:gd name="connsiteY2" fmla="*/ 510667 h 510667"/>
                <a:gd name="connsiteX3" fmla="*/ 0 w 72952"/>
                <a:gd name="connsiteY3" fmla="*/ 0 h 510667"/>
              </a:gdLst>
              <a:ahLst/>
              <a:cxnLst>
                <a:cxn ang="0">
                  <a:pos x="connsiteX0" y="connsiteY0"/>
                </a:cxn>
                <a:cxn ang="0">
                  <a:pos x="connsiteX1" y="connsiteY1"/>
                </a:cxn>
                <a:cxn ang="0">
                  <a:pos x="connsiteX2" y="connsiteY2"/>
                </a:cxn>
                <a:cxn ang="0">
                  <a:pos x="connsiteX3" y="connsiteY3"/>
                </a:cxn>
              </a:cxnLst>
              <a:rect l="l" t="t" r="r" b="b"/>
              <a:pathLst>
                <a:path w="72952" h="510667">
                  <a:moveTo>
                    <a:pt x="72952" y="0"/>
                  </a:moveTo>
                  <a:lnTo>
                    <a:pt x="72952" y="510667"/>
                  </a:lnTo>
                  <a:lnTo>
                    <a:pt x="0" y="510667"/>
                  </a:lnTo>
                  <a:lnTo>
                    <a:pt x="0" y="0"/>
                  </a:lnTo>
                  <a:close/>
                </a:path>
              </a:pathLst>
            </a:custGeom>
            <a:solidFill>
              <a:srgbClr val="0078D4"/>
            </a:solidFill>
            <a:ln w="7266"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2AC3635B-300A-453F-8A1F-8BB99305F9E6}"/>
                </a:ext>
              </a:extLst>
            </p:cNvPr>
            <p:cNvSpPr/>
            <p:nvPr/>
          </p:nvSpPr>
          <p:spPr>
            <a:xfrm>
              <a:off x="4858890" y="4490770"/>
              <a:ext cx="72952" cy="510667"/>
            </a:xfrm>
            <a:custGeom>
              <a:avLst/>
              <a:gdLst>
                <a:gd name="connsiteX0" fmla="*/ 72952 w 72952"/>
                <a:gd name="connsiteY0" fmla="*/ 0 h 510667"/>
                <a:gd name="connsiteX1" fmla="*/ 72952 w 72952"/>
                <a:gd name="connsiteY1" fmla="*/ 510667 h 510667"/>
                <a:gd name="connsiteX2" fmla="*/ 0 w 72952"/>
                <a:gd name="connsiteY2" fmla="*/ 510667 h 510667"/>
                <a:gd name="connsiteX3" fmla="*/ 0 w 72952"/>
                <a:gd name="connsiteY3" fmla="*/ 0 h 510667"/>
              </a:gdLst>
              <a:ahLst/>
              <a:cxnLst>
                <a:cxn ang="0">
                  <a:pos x="connsiteX0" y="connsiteY0"/>
                </a:cxn>
                <a:cxn ang="0">
                  <a:pos x="connsiteX1" y="connsiteY1"/>
                </a:cxn>
                <a:cxn ang="0">
                  <a:pos x="connsiteX2" y="connsiteY2"/>
                </a:cxn>
                <a:cxn ang="0">
                  <a:pos x="connsiteX3" y="connsiteY3"/>
                </a:cxn>
              </a:cxnLst>
              <a:rect l="l" t="t" r="r" b="b"/>
              <a:pathLst>
                <a:path w="72952" h="510667">
                  <a:moveTo>
                    <a:pt x="72952" y="0"/>
                  </a:moveTo>
                  <a:lnTo>
                    <a:pt x="72952" y="510667"/>
                  </a:lnTo>
                  <a:lnTo>
                    <a:pt x="0" y="510667"/>
                  </a:lnTo>
                  <a:lnTo>
                    <a:pt x="0" y="0"/>
                  </a:lnTo>
                  <a:close/>
                </a:path>
              </a:pathLst>
            </a:custGeom>
            <a:solidFill>
              <a:srgbClr val="0078D4"/>
            </a:solidFill>
            <a:ln w="7266" cap="flat">
              <a:noFill/>
              <a:prstDash val="solid"/>
              <a:miter/>
            </a:ln>
          </p:spPr>
          <p:txBody>
            <a:bodyPr rtlCol="0" anchor="ctr"/>
            <a:lstStyle/>
            <a:p>
              <a:endParaRPr lang="en-US" sz="1836"/>
            </a:p>
          </p:txBody>
        </p:sp>
        <p:sp>
          <p:nvSpPr>
            <p:cNvPr id="33" name="Freeform: Shape 32">
              <a:extLst>
                <a:ext uri="{FF2B5EF4-FFF2-40B4-BE49-F238E27FC236}">
                  <a16:creationId xmlns:a16="http://schemas.microsoft.com/office/drawing/2014/main" id="{94B37724-6A5D-42F2-98D0-45F40E8C15A6}"/>
                </a:ext>
              </a:extLst>
            </p:cNvPr>
            <p:cNvSpPr/>
            <p:nvPr/>
          </p:nvSpPr>
          <p:spPr>
            <a:xfrm>
              <a:off x="4570618" y="4623171"/>
              <a:ext cx="211562" cy="240743"/>
            </a:xfrm>
            <a:custGeom>
              <a:avLst/>
              <a:gdLst>
                <a:gd name="connsiteX0" fmla="*/ 202027 w 211562"/>
                <a:gd name="connsiteY0" fmla="*/ 103709 h 240743"/>
                <a:gd name="connsiteX1" fmla="*/ 179142 w 211562"/>
                <a:gd name="connsiteY1" fmla="*/ 103709 h 240743"/>
                <a:gd name="connsiteX2" fmla="*/ 169359 w 211562"/>
                <a:gd name="connsiteY2" fmla="*/ 145161 h 240743"/>
                <a:gd name="connsiteX3" fmla="*/ 195994 w 211562"/>
                <a:gd name="connsiteY3" fmla="*/ 145161 h 240743"/>
                <a:gd name="connsiteX4" fmla="*/ 185110 w 211562"/>
                <a:gd name="connsiteY4" fmla="*/ 189239 h 240743"/>
                <a:gd name="connsiteX5" fmla="*/ 159817 w 211562"/>
                <a:gd name="connsiteY5" fmla="*/ 189239 h 240743"/>
                <a:gd name="connsiteX6" fmla="*/ 147255 w 211562"/>
                <a:gd name="connsiteY6" fmla="*/ 245886 h 240743"/>
                <a:gd name="connsiteX7" fmla="*/ 100733 w 211562"/>
                <a:gd name="connsiteY7" fmla="*/ 245886 h 240743"/>
                <a:gd name="connsiteX8" fmla="*/ 112551 w 211562"/>
                <a:gd name="connsiteY8" fmla="*/ 189239 h 240743"/>
                <a:gd name="connsiteX9" fmla="*/ 71472 w 211562"/>
                <a:gd name="connsiteY9" fmla="*/ 189239 h 240743"/>
                <a:gd name="connsiteX10" fmla="*/ 59274 w 211562"/>
                <a:gd name="connsiteY10" fmla="*/ 245886 h 240743"/>
                <a:gd name="connsiteX11" fmla="*/ 12008 w 211562"/>
                <a:gd name="connsiteY11" fmla="*/ 245886 h 240743"/>
                <a:gd name="connsiteX12" fmla="*/ 23826 w 211562"/>
                <a:gd name="connsiteY12" fmla="*/ 189239 h 240743"/>
                <a:gd name="connsiteX13" fmla="*/ 0 w 211562"/>
                <a:gd name="connsiteY13" fmla="*/ 189239 h 240743"/>
                <a:gd name="connsiteX14" fmla="*/ 9199 w 211562"/>
                <a:gd name="connsiteY14" fmla="*/ 145161 h 240743"/>
                <a:gd name="connsiteX15" fmla="*/ 33398 w 211562"/>
                <a:gd name="connsiteY15" fmla="*/ 145161 h 240743"/>
                <a:gd name="connsiteX16" fmla="*/ 43151 w 211562"/>
                <a:gd name="connsiteY16" fmla="*/ 103709 h 240743"/>
                <a:gd name="connsiteX17" fmla="*/ 16159 w 211562"/>
                <a:gd name="connsiteY17" fmla="*/ 103709 h 240743"/>
                <a:gd name="connsiteX18" fmla="*/ 24957 w 211562"/>
                <a:gd name="connsiteY18" fmla="*/ 59464 h 240743"/>
                <a:gd name="connsiteX19" fmla="*/ 52336 w 211562"/>
                <a:gd name="connsiteY19" fmla="*/ 59464 h 240743"/>
                <a:gd name="connsiteX20" fmla="*/ 64906 w 211562"/>
                <a:gd name="connsiteY20" fmla="*/ 0 h 240743"/>
                <a:gd name="connsiteX21" fmla="*/ 112923 w 211562"/>
                <a:gd name="connsiteY21" fmla="*/ 0 h 240743"/>
                <a:gd name="connsiteX22" fmla="*/ 100361 w 211562"/>
                <a:gd name="connsiteY22" fmla="*/ 59464 h 240743"/>
                <a:gd name="connsiteX23" fmla="*/ 140689 w 211562"/>
                <a:gd name="connsiteY23" fmla="*/ 59464 h 240743"/>
                <a:gd name="connsiteX24" fmla="*/ 153251 w 211562"/>
                <a:gd name="connsiteY24" fmla="*/ 0 h 240743"/>
                <a:gd name="connsiteX25" fmla="*/ 201276 w 211562"/>
                <a:gd name="connsiteY25" fmla="*/ 0 h 240743"/>
                <a:gd name="connsiteX26" fmla="*/ 188706 w 211562"/>
                <a:gd name="connsiteY26" fmla="*/ 59464 h 240743"/>
                <a:gd name="connsiteX27" fmla="*/ 211781 w 211562"/>
                <a:gd name="connsiteY27" fmla="*/ 59464 h 240743"/>
                <a:gd name="connsiteX28" fmla="*/ 90235 w 211562"/>
                <a:gd name="connsiteY28" fmla="*/ 103709 h 240743"/>
                <a:gd name="connsiteX29" fmla="*/ 80664 w 211562"/>
                <a:gd name="connsiteY29" fmla="*/ 145161 h 240743"/>
                <a:gd name="connsiteX30" fmla="*/ 121736 w 211562"/>
                <a:gd name="connsiteY30" fmla="*/ 145161 h 240743"/>
                <a:gd name="connsiteX31" fmla="*/ 131490 w 211562"/>
                <a:gd name="connsiteY31" fmla="*/ 103709 h 24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1562" h="240743">
                  <a:moveTo>
                    <a:pt x="202027" y="103709"/>
                  </a:moveTo>
                  <a:lnTo>
                    <a:pt x="179142" y="103709"/>
                  </a:lnTo>
                  <a:lnTo>
                    <a:pt x="169359" y="145161"/>
                  </a:lnTo>
                  <a:lnTo>
                    <a:pt x="195994" y="145161"/>
                  </a:lnTo>
                  <a:lnTo>
                    <a:pt x="185110" y="189239"/>
                  </a:lnTo>
                  <a:lnTo>
                    <a:pt x="159817" y="189239"/>
                  </a:lnTo>
                  <a:lnTo>
                    <a:pt x="147255" y="245886"/>
                  </a:lnTo>
                  <a:lnTo>
                    <a:pt x="100733" y="245886"/>
                  </a:lnTo>
                  <a:lnTo>
                    <a:pt x="112551" y="189239"/>
                  </a:lnTo>
                  <a:lnTo>
                    <a:pt x="71472" y="189239"/>
                  </a:lnTo>
                  <a:lnTo>
                    <a:pt x="59274" y="245886"/>
                  </a:lnTo>
                  <a:lnTo>
                    <a:pt x="12008" y="245886"/>
                  </a:lnTo>
                  <a:lnTo>
                    <a:pt x="23826" y="189239"/>
                  </a:lnTo>
                  <a:lnTo>
                    <a:pt x="0" y="189239"/>
                  </a:lnTo>
                  <a:lnTo>
                    <a:pt x="9199" y="145161"/>
                  </a:lnTo>
                  <a:lnTo>
                    <a:pt x="33398" y="145161"/>
                  </a:lnTo>
                  <a:lnTo>
                    <a:pt x="43151" y="103709"/>
                  </a:lnTo>
                  <a:lnTo>
                    <a:pt x="16159" y="103709"/>
                  </a:lnTo>
                  <a:lnTo>
                    <a:pt x="24957" y="59464"/>
                  </a:lnTo>
                  <a:lnTo>
                    <a:pt x="52336" y="59464"/>
                  </a:lnTo>
                  <a:lnTo>
                    <a:pt x="64906" y="0"/>
                  </a:lnTo>
                  <a:lnTo>
                    <a:pt x="112923" y="0"/>
                  </a:lnTo>
                  <a:lnTo>
                    <a:pt x="100361" y="59464"/>
                  </a:lnTo>
                  <a:lnTo>
                    <a:pt x="140689" y="59464"/>
                  </a:lnTo>
                  <a:lnTo>
                    <a:pt x="153251" y="0"/>
                  </a:lnTo>
                  <a:lnTo>
                    <a:pt x="201276" y="0"/>
                  </a:lnTo>
                  <a:lnTo>
                    <a:pt x="188706" y="59464"/>
                  </a:lnTo>
                  <a:lnTo>
                    <a:pt x="211781" y="59464"/>
                  </a:lnTo>
                  <a:close/>
                  <a:moveTo>
                    <a:pt x="90235" y="103709"/>
                  </a:moveTo>
                  <a:lnTo>
                    <a:pt x="80664" y="145161"/>
                  </a:lnTo>
                  <a:lnTo>
                    <a:pt x="121736" y="145161"/>
                  </a:lnTo>
                  <a:lnTo>
                    <a:pt x="131490" y="103709"/>
                  </a:lnTo>
                  <a:close/>
                </a:path>
              </a:pathLst>
            </a:custGeom>
            <a:solidFill>
              <a:srgbClr val="50E6FF"/>
            </a:solidFill>
            <a:ln w="726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5761785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Bar graph with upward trend">
            <a:extLst>
              <a:ext uri="{FF2B5EF4-FFF2-40B4-BE49-F238E27FC236}">
                <a16:creationId xmlns:a16="http://schemas.microsoft.com/office/drawing/2014/main" id="{17041E29-6542-48D2-9B5B-D7458BDB4B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7019" y="1361160"/>
            <a:ext cx="932603" cy="932603"/>
          </a:xfrm>
          <a:prstGeom prst="rect">
            <a:avLst/>
          </a:prstGeom>
        </p:spPr>
      </p:pic>
      <p:pic>
        <p:nvPicPr>
          <p:cNvPr id="5" name="Graphic 4" descr="Downward trend">
            <a:extLst>
              <a:ext uri="{FF2B5EF4-FFF2-40B4-BE49-F238E27FC236}">
                <a16:creationId xmlns:a16="http://schemas.microsoft.com/office/drawing/2014/main" id="{5976F9A8-FC4E-4580-BD83-A67BD2ECDF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5988" y="1361160"/>
            <a:ext cx="932603" cy="932603"/>
          </a:xfrm>
          <a:prstGeom prst="rect">
            <a:avLst/>
          </a:prstGeom>
        </p:spPr>
      </p:pic>
      <p:pic>
        <p:nvPicPr>
          <p:cNvPr id="7" name="Graphic 6" descr="Statistics">
            <a:extLst>
              <a:ext uri="{FF2B5EF4-FFF2-40B4-BE49-F238E27FC236}">
                <a16:creationId xmlns:a16="http://schemas.microsoft.com/office/drawing/2014/main" id="{1B98AF9A-FE00-482B-961C-08A2A3263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957" y="1361160"/>
            <a:ext cx="932603" cy="932603"/>
          </a:xfrm>
          <a:prstGeom prst="rect">
            <a:avLst/>
          </a:prstGeom>
        </p:spPr>
      </p:pic>
      <p:pic>
        <p:nvPicPr>
          <p:cNvPr id="9" name="Graphic 8" descr="Bar chart">
            <a:extLst>
              <a:ext uri="{FF2B5EF4-FFF2-40B4-BE49-F238E27FC236}">
                <a16:creationId xmlns:a16="http://schemas.microsoft.com/office/drawing/2014/main" id="{62F41576-7B65-4D0B-B506-526CEFE37D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3925" y="1361160"/>
            <a:ext cx="932603" cy="932603"/>
          </a:xfrm>
          <a:prstGeom prst="rect">
            <a:avLst/>
          </a:prstGeom>
        </p:spPr>
      </p:pic>
      <p:pic>
        <p:nvPicPr>
          <p:cNvPr id="11" name="Graphic 10" descr="Table">
            <a:extLst>
              <a:ext uri="{FF2B5EF4-FFF2-40B4-BE49-F238E27FC236}">
                <a16:creationId xmlns:a16="http://schemas.microsoft.com/office/drawing/2014/main" id="{83B43B9D-3953-4286-9277-BFEB9F0B74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12895" y="1361160"/>
            <a:ext cx="932603" cy="932603"/>
          </a:xfrm>
          <a:prstGeom prst="rect">
            <a:avLst/>
          </a:prstGeom>
        </p:spPr>
      </p:pic>
      <p:sp>
        <p:nvSpPr>
          <p:cNvPr id="12" name="Rectangle 11">
            <a:extLst>
              <a:ext uri="{FF2B5EF4-FFF2-40B4-BE49-F238E27FC236}">
                <a16:creationId xmlns:a16="http://schemas.microsoft.com/office/drawing/2014/main" id="{D7520C17-DD76-4D8C-BD0B-D8FAC9F54FD0}"/>
              </a:ext>
            </a:extLst>
          </p:cNvPr>
          <p:cNvSpPr/>
          <p:nvPr/>
        </p:nvSpPr>
        <p:spPr bwMode="auto">
          <a:xfrm>
            <a:off x="4500452" y="1164063"/>
            <a:ext cx="6259019" cy="132679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cs typeface="Segoe UI" pitchFamily="34" charset="0"/>
            </a:endParaRPr>
          </a:p>
        </p:txBody>
      </p:sp>
      <p:sp>
        <p:nvSpPr>
          <p:cNvPr id="14" name="Rectangle 13">
            <a:extLst>
              <a:ext uri="{FF2B5EF4-FFF2-40B4-BE49-F238E27FC236}">
                <a16:creationId xmlns:a16="http://schemas.microsoft.com/office/drawing/2014/main" id="{0240EC29-0CB9-4FEA-8D3A-5502F3BE34B0}"/>
              </a:ext>
            </a:extLst>
          </p:cNvPr>
          <p:cNvSpPr/>
          <p:nvPr/>
        </p:nvSpPr>
        <p:spPr>
          <a:xfrm>
            <a:off x="4500452" y="912940"/>
            <a:ext cx="855688" cy="254262"/>
          </a:xfrm>
          <a:prstGeom prst="rect">
            <a:avLst/>
          </a:prstGeom>
        </p:spPr>
        <p:txBody>
          <a:bodyPr wrap="square">
            <a:spAutoFit/>
          </a:bodyPr>
          <a:lstStyle/>
          <a:p>
            <a:r>
              <a:rPr lang="en-US" sz="1020" b="1" spc="-51">
                <a:ln w="3175">
                  <a:noFill/>
                </a:ln>
                <a:solidFill>
                  <a:prstClr val="black"/>
                </a:solidFill>
                <a:latin typeface="+mj-lt"/>
                <a:cs typeface="Segoe UI" pitchFamily="34" charset="0"/>
              </a:rPr>
              <a:t>Power BI</a:t>
            </a:r>
          </a:p>
        </p:txBody>
      </p:sp>
      <p:pic>
        <p:nvPicPr>
          <p:cNvPr id="15" name="Graphic 14">
            <a:extLst>
              <a:ext uri="{FF2B5EF4-FFF2-40B4-BE49-F238E27FC236}">
                <a16:creationId xmlns:a16="http://schemas.microsoft.com/office/drawing/2014/main" id="{C52483E5-A35D-4951-ACC8-F038FCEA72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55399" y="3791793"/>
            <a:ext cx="1442228" cy="1442228"/>
          </a:xfrm>
          <a:prstGeom prst="rect">
            <a:avLst/>
          </a:prstGeom>
        </p:spPr>
      </p:pic>
      <p:sp>
        <p:nvSpPr>
          <p:cNvPr id="16" name="TextBox 15">
            <a:extLst>
              <a:ext uri="{FF2B5EF4-FFF2-40B4-BE49-F238E27FC236}">
                <a16:creationId xmlns:a16="http://schemas.microsoft.com/office/drawing/2014/main" id="{5BA45B37-4694-423C-BDDA-53BE38AFD568}"/>
              </a:ext>
            </a:extLst>
          </p:cNvPr>
          <p:cNvSpPr txBox="1"/>
          <p:nvPr/>
        </p:nvSpPr>
        <p:spPr>
          <a:xfrm>
            <a:off x="5512512" y="5365449"/>
            <a:ext cx="1928000" cy="192135"/>
          </a:xfrm>
          <a:prstGeom prst="rect">
            <a:avLst/>
          </a:prstGeom>
          <a:noFill/>
        </p:spPr>
        <p:txBody>
          <a:bodyPr wrap="square" lIns="0" tIns="0" rIns="0" bIns="0" rtlCol="0">
            <a:spAutoFit/>
          </a:bodyPr>
          <a:lstStyle/>
          <a:p>
            <a:pPr algn="ct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 Warehouse</a:t>
            </a:r>
          </a:p>
        </p:txBody>
      </p:sp>
      <p:cxnSp>
        <p:nvCxnSpPr>
          <p:cNvPr id="17" name="Straight Arrow Connector 16">
            <a:extLst>
              <a:ext uri="{FF2B5EF4-FFF2-40B4-BE49-F238E27FC236}">
                <a16:creationId xmlns:a16="http://schemas.microsoft.com/office/drawing/2014/main" id="{D2BE78EE-C20D-4E71-8999-526C15E59933}"/>
              </a:ext>
            </a:extLst>
          </p:cNvPr>
          <p:cNvCxnSpPr>
            <a:cxnSpLocks/>
          </p:cNvCxnSpPr>
          <p:nvPr/>
        </p:nvCxnSpPr>
        <p:spPr>
          <a:xfrm>
            <a:off x="6479771" y="2737719"/>
            <a:ext cx="0" cy="862563"/>
          </a:xfrm>
          <a:prstGeom prst="straightConnector1">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5C9832-AB91-4E81-AEE1-ADB3BCA25E2A}"/>
              </a:ext>
            </a:extLst>
          </p:cNvPr>
          <p:cNvSpPr txBox="1"/>
          <p:nvPr/>
        </p:nvSpPr>
        <p:spPr>
          <a:xfrm>
            <a:off x="5621508" y="2930616"/>
            <a:ext cx="1285333" cy="192135"/>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 Query</a:t>
            </a:r>
          </a:p>
        </p:txBody>
      </p:sp>
      <p:sp>
        <p:nvSpPr>
          <p:cNvPr id="19" name="Rectangle 18">
            <a:extLst>
              <a:ext uri="{FF2B5EF4-FFF2-40B4-BE49-F238E27FC236}">
                <a16:creationId xmlns:a16="http://schemas.microsoft.com/office/drawing/2014/main" id="{80A649EC-AB37-4D48-96A6-BB87CE55B367}"/>
              </a:ext>
            </a:extLst>
          </p:cNvPr>
          <p:cNvSpPr/>
          <p:nvPr/>
        </p:nvSpPr>
        <p:spPr>
          <a:xfrm>
            <a:off x="7814399" y="6299297"/>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Materialized Views</a:t>
            </a:r>
          </a:p>
        </p:txBody>
      </p:sp>
      <p:sp>
        <p:nvSpPr>
          <p:cNvPr id="22" name="Oval 21">
            <a:extLst>
              <a:ext uri="{FF2B5EF4-FFF2-40B4-BE49-F238E27FC236}">
                <a16:creationId xmlns:a16="http://schemas.microsoft.com/office/drawing/2014/main" id="{2D7C0644-706F-4DD4-9D96-DB967012DB95}"/>
              </a:ext>
            </a:extLst>
          </p:cNvPr>
          <p:cNvSpPr/>
          <p:nvPr/>
        </p:nvSpPr>
        <p:spPr bwMode="auto">
          <a:xfrm>
            <a:off x="8536633" y="4983630"/>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23" name="Graphic 22">
            <a:extLst>
              <a:ext uri="{FF2B5EF4-FFF2-40B4-BE49-F238E27FC236}">
                <a16:creationId xmlns:a16="http://schemas.microsoft.com/office/drawing/2014/main" id="{53400108-D549-40BF-8C6A-92E943426A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44066" y="5192928"/>
            <a:ext cx="721726" cy="721726"/>
          </a:xfrm>
          <a:prstGeom prst="rect">
            <a:avLst/>
          </a:prstGeom>
        </p:spPr>
      </p:pic>
      <p:sp>
        <p:nvSpPr>
          <p:cNvPr id="18" name="Rectangle 17">
            <a:extLst>
              <a:ext uri="{FF2B5EF4-FFF2-40B4-BE49-F238E27FC236}">
                <a16:creationId xmlns:a16="http://schemas.microsoft.com/office/drawing/2014/main" id="{F6E0AED6-8354-484B-BB41-1C50F3E615A2}"/>
              </a:ext>
            </a:extLst>
          </p:cNvPr>
          <p:cNvSpPr/>
          <p:nvPr/>
        </p:nvSpPr>
        <p:spPr>
          <a:xfrm>
            <a:off x="7813134" y="4246283"/>
            <a:ext cx="2581967"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Tables</a:t>
            </a:r>
          </a:p>
        </p:txBody>
      </p:sp>
      <p:sp>
        <p:nvSpPr>
          <p:cNvPr id="24" name="Oval 23">
            <a:extLst>
              <a:ext uri="{FF2B5EF4-FFF2-40B4-BE49-F238E27FC236}">
                <a16:creationId xmlns:a16="http://schemas.microsoft.com/office/drawing/2014/main" id="{1F1F1344-AB64-40F4-86EC-9947A8F6B1CD}"/>
              </a:ext>
            </a:extLst>
          </p:cNvPr>
          <p:cNvSpPr/>
          <p:nvPr/>
        </p:nvSpPr>
        <p:spPr bwMode="auto">
          <a:xfrm>
            <a:off x="8536633" y="2930616"/>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25" name="Group 24">
            <a:extLst>
              <a:ext uri="{FF2B5EF4-FFF2-40B4-BE49-F238E27FC236}">
                <a16:creationId xmlns:a16="http://schemas.microsoft.com/office/drawing/2014/main" id="{F5346166-F1B5-4ADB-83ED-F3A23F587794}"/>
              </a:ext>
            </a:extLst>
          </p:cNvPr>
          <p:cNvGrpSpPr/>
          <p:nvPr/>
        </p:nvGrpSpPr>
        <p:grpSpPr>
          <a:xfrm>
            <a:off x="8915656" y="3239647"/>
            <a:ext cx="420105" cy="522259"/>
            <a:chOff x="4481399" y="1912205"/>
            <a:chExt cx="411905" cy="512065"/>
          </a:xfrm>
        </p:grpSpPr>
        <p:pic>
          <p:nvPicPr>
            <p:cNvPr id="26" name="Graphic 25">
              <a:extLst>
                <a:ext uri="{FF2B5EF4-FFF2-40B4-BE49-F238E27FC236}">
                  <a16:creationId xmlns:a16="http://schemas.microsoft.com/office/drawing/2014/main" id="{16D91E00-9905-4AA2-92FE-BF2E774B09D7}"/>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278530" y="2115075"/>
              <a:ext cx="512064" cy="106325"/>
            </a:xfrm>
            <a:prstGeom prst="rect">
              <a:avLst/>
            </a:prstGeom>
          </p:spPr>
        </p:pic>
        <p:pic>
          <p:nvPicPr>
            <p:cNvPr id="27" name="Graphic 26">
              <a:extLst>
                <a:ext uri="{FF2B5EF4-FFF2-40B4-BE49-F238E27FC236}">
                  <a16:creationId xmlns:a16="http://schemas.microsoft.com/office/drawing/2014/main" id="{4EF4F312-E765-44C3-B92C-0E29C597DBA6}"/>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378689" y="2113373"/>
              <a:ext cx="512064" cy="109728"/>
            </a:xfrm>
            <a:prstGeom prst="rect">
              <a:avLst/>
            </a:prstGeom>
          </p:spPr>
        </p:pic>
        <p:pic>
          <p:nvPicPr>
            <p:cNvPr id="28" name="Graphic 27">
              <a:extLst>
                <a:ext uri="{FF2B5EF4-FFF2-40B4-BE49-F238E27FC236}">
                  <a16:creationId xmlns:a16="http://schemas.microsoft.com/office/drawing/2014/main" id="{164085DF-4BF2-454D-9697-638F87C80777}"/>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482250" y="2115075"/>
              <a:ext cx="512064" cy="106325"/>
            </a:xfrm>
            <a:prstGeom prst="rect">
              <a:avLst/>
            </a:prstGeom>
          </p:spPr>
        </p:pic>
        <p:pic>
          <p:nvPicPr>
            <p:cNvPr id="29" name="Graphic 28">
              <a:extLst>
                <a:ext uri="{FF2B5EF4-FFF2-40B4-BE49-F238E27FC236}">
                  <a16:creationId xmlns:a16="http://schemas.microsoft.com/office/drawing/2014/main" id="{EA3D00D0-F7E0-4098-879C-B7ACCD56DCED}"/>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584110" y="2115075"/>
              <a:ext cx="512064" cy="106325"/>
            </a:xfrm>
            <a:prstGeom prst="rect">
              <a:avLst/>
            </a:prstGeom>
          </p:spPr>
        </p:pic>
      </p:grpSp>
      <p:cxnSp>
        <p:nvCxnSpPr>
          <p:cNvPr id="30" name="Straight Arrow Connector 29">
            <a:extLst>
              <a:ext uri="{FF2B5EF4-FFF2-40B4-BE49-F238E27FC236}">
                <a16:creationId xmlns:a16="http://schemas.microsoft.com/office/drawing/2014/main" id="{48D7594B-4484-42B9-96DC-D188A668F693}"/>
              </a:ext>
            </a:extLst>
          </p:cNvPr>
          <p:cNvCxnSpPr>
            <a:cxnSpLocks/>
          </p:cNvCxnSpPr>
          <p:nvPr/>
        </p:nvCxnSpPr>
        <p:spPr>
          <a:xfrm flipH="1">
            <a:off x="7206128" y="3791793"/>
            <a:ext cx="1090585" cy="564708"/>
          </a:xfrm>
          <a:prstGeom prst="straightConnector1">
            <a:avLst/>
          </a:prstGeom>
          <a:ln w="1905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AD447A-5D00-4A89-80C3-566A7DE130C4}"/>
              </a:ext>
            </a:extLst>
          </p:cNvPr>
          <p:cNvCxnSpPr>
            <a:cxnSpLocks/>
          </p:cNvCxnSpPr>
          <p:nvPr/>
        </p:nvCxnSpPr>
        <p:spPr>
          <a:xfrm flipH="1" flipV="1">
            <a:off x="7197626" y="4887256"/>
            <a:ext cx="1099087" cy="476901"/>
          </a:xfrm>
          <a:prstGeom prst="straightConnector1">
            <a:avLst/>
          </a:prstGeom>
          <a:ln w="1905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FF7C4FF-CF19-4B7D-9534-B63B3E018CA1}"/>
              </a:ext>
            </a:extLst>
          </p:cNvPr>
          <p:cNvSpPr txBox="1"/>
          <p:nvPr/>
        </p:nvSpPr>
        <p:spPr>
          <a:xfrm>
            <a:off x="7412284" y="4433536"/>
            <a:ext cx="784696" cy="384271"/>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Optimizer</a:t>
            </a:r>
          </a:p>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Decision</a:t>
            </a:r>
          </a:p>
        </p:txBody>
      </p:sp>
      <p:sp>
        <p:nvSpPr>
          <p:cNvPr id="33" name="Title 1">
            <a:extLst>
              <a:ext uri="{FF2B5EF4-FFF2-40B4-BE49-F238E27FC236}">
                <a16:creationId xmlns:a16="http://schemas.microsoft.com/office/drawing/2014/main" id="{E855F64A-03FA-4F60-8B1F-03C13EF780CC}"/>
              </a:ext>
            </a:extLst>
          </p:cNvPr>
          <p:cNvSpPr txBox="1">
            <a:spLocks/>
          </p:cNvSpPr>
          <p:nvPr/>
        </p:nvSpPr>
        <p:spPr>
          <a:xfrm>
            <a:off x="600856" y="2930616"/>
            <a:ext cx="3245373" cy="35540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672"/>
              <a:t>Scaling to Petabytes</a:t>
            </a:r>
            <a:br>
              <a:rPr lang="en-US" sz="3672"/>
            </a:br>
            <a:br>
              <a:rPr lang="en-US" sz="3672"/>
            </a:br>
            <a:r>
              <a:rPr lang="en-US" sz="2448" b="1">
                <a:solidFill>
                  <a:prstClr val="black"/>
                </a:solidFill>
              </a:rPr>
              <a:t>Power BI</a:t>
            </a:r>
            <a:br>
              <a:rPr lang="en-US" sz="2448" b="1">
                <a:solidFill>
                  <a:prstClr val="black"/>
                </a:solidFill>
              </a:rPr>
            </a:br>
            <a:r>
              <a:rPr lang="en-US" sz="1020" b="1">
                <a:solidFill>
                  <a:prstClr val="black"/>
                </a:solidFill>
              </a:rPr>
              <a:t>DirectQuery</a:t>
            </a:r>
            <a:br>
              <a:rPr lang="en-US" sz="1020" b="1">
                <a:solidFill>
                  <a:prstClr val="black"/>
                </a:solidFill>
              </a:rPr>
            </a:br>
            <a:r>
              <a:rPr lang="en-US" sz="1020" b="1">
                <a:solidFill>
                  <a:prstClr val="black"/>
                </a:solidFill>
              </a:rPr>
              <a:t>Composite Models</a:t>
            </a:r>
            <a:br>
              <a:rPr lang="en-US" sz="1020" b="1">
                <a:solidFill>
                  <a:prstClr val="black"/>
                </a:solidFill>
              </a:rPr>
            </a:br>
            <a:r>
              <a:rPr lang="en-US" sz="1020" b="1">
                <a:solidFill>
                  <a:prstClr val="black"/>
                </a:solidFill>
              </a:rPr>
              <a:t>Aggregation Tables</a:t>
            </a:r>
            <a:br>
              <a:rPr lang="en-US" sz="2448" b="1">
                <a:solidFill>
                  <a:prstClr val="black"/>
                </a:solidFill>
              </a:rPr>
            </a:br>
            <a:br>
              <a:rPr lang="en-US" sz="2448">
                <a:solidFill>
                  <a:prstClr val="black"/>
                </a:solidFill>
              </a:rPr>
            </a:br>
            <a:endParaRPr lang="en-US" sz="3672"/>
          </a:p>
        </p:txBody>
      </p:sp>
    </p:spTree>
    <p:extLst>
      <p:ext uri="{BB962C8B-B14F-4D97-AF65-F5344CB8AC3E}">
        <p14:creationId xmlns:p14="http://schemas.microsoft.com/office/powerpoint/2010/main" val="2656165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593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Result set Cache</a:t>
            </a:r>
            <a:br>
              <a:rPr lang="en-US" sz="1020" b="1" spc="-51">
                <a:solidFill>
                  <a:srgbClr val="3C3C41"/>
                </a:solidFill>
                <a:latin typeface="Segoe UI Semibold"/>
              </a:rPr>
            </a:br>
            <a:r>
              <a:rPr lang="en-US" sz="1020" b="1" spc="-51">
                <a:solidFill>
                  <a:srgbClr val="3C3C41"/>
                </a:solidFill>
                <a:latin typeface="Segoe UI Semibold"/>
              </a:rPr>
              <a:t>Automatic query matching</a:t>
            </a:r>
            <a:br>
              <a:rPr lang="en-US" sz="1020" b="1" spc="-51">
                <a:solidFill>
                  <a:srgbClr val="3C3C41"/>
                </a:solidFill>
                <a:latin typeface="Segoe UI Semibold"/>
              </a:rPr>
            </a:br>
            <a:r>
              <a:rPr lang="en-US" sz="1020" b="1" spc="-51">
                <a:solidFill>
                  <a:srgbClr val="3C3C41"/>
                </a:solidFill>
                <a:latin typeface="Segoe UI Semibold"/>
              </a:rPr>
              <a:t>Implicit creating from query activity</a:t>
            </a:r>
            <a:br>
              <a:rPr lang="en-US" sz="1020" b="1" spc="-51">
                <a:solidFill>
                  <a:srgbClr val="3C3C41"/>
                </a:solidFill>
                <a:latin typeface="Segoe UI Semibold"/>
              </a:rPr>
            </a:br>
            <a:r>
              <a:rPr lang="en-US" sz="1020" b="1" spc="-51">
                <a:solidFill>
                  <a:srgbClr val="3C3C41"/>
                </a:solidFill>
                <a:latin typeface="Segoe UI Semibold"/>
              </a:rPr>
              <a:t>Resilient to cluster elasticity</a:t>
            </a:r>
          </a:p>
        </p:txBody>
      </p:sp>
      <p:cxnSp>
        <p:nvCxnSpPr>
          <p:cNvPr id="76" name="Straight Arrow Connector 75">
            <a:extLst>
              <a:ext uri="{FF2B5EF4-FFF2-40B4-BE49-F238E27FC236}">
                <a16:creationId xmlns:a16="http://schemas.microsoft.com/office/drawing/2014/main" id="{D07B0E56-5A88-CD40-9DC2-FB9B0EAA0254}"/>
              </a:ext>
            </a:extLst>
          </p:cNvPr>
          <p:cNvCxnSpPr>
            <a:cxnSpLocks/>
          </p:cNvCxnSpPr>
          <p:nvPr/>
        </p:nvCxnSpPr>
        <p:spPr>
          <a:xfrm>
            <a:off x="7025349" y="3953849"/>
            <a:ext cx="824013" cy="0"/>
          </a:xfrm>
          <a:prstGeom prst="straightConnector1">
            <a:avLst/>
          </a:prstGeom>
          <a:noFill/>
          <a:ln w="9525" cap="flat" cmpd="sng" algn="ctr">
            <a:solidFill>
              <a:srgbClr val="000000"/>
            </a:solidFill>
            <a:prstDash val="solid"/>
            <a:headEnd type="none" w="lg" len="med"/>
            <a:tailEnd type="triangle" w="lg" len="med"/>
          </a:ln>
          <a:effectLst/>
        </p:spPr>
      </p:cxnSp>
      <p:cxnSp>
        <p:nvCxnSpPr>
          <p:cNvPr id="77" name="Straight Arrow Connector 76">
            <a:extLst>
              <a:ext uri="{FF2B5EF4-FFF2-40B4-BE49-F238E27FC236}">
                <a16:creationId xmlns:a16="http://schemas.microsoft.com/office/drawing/2014/main" id="{E84F8743-D4FB-B648-944F-2D0B0AB4ACEF}"/>
              </a:ext>
            </a:extLst>
          </p:cNvPr>
          <p:cNvCxnSpPr>
            <a:cxnSpLocks/>
          </p:cNvCxnSpPr>
          <p:nvPr/>
        </p:nvCxnSpPr>
        <p:spPr>
          <a:xfrm>
            <a:off x="8960820" y="3928285"/>
            <a:ext cx="1048451" cy="0"/>
          </a:xfrm>
          <a:prstGeom prst="straightConnector1">
            <a:avLst/>
          </a:prstGeom>
          <a:noFill/>
          <a:ln w="9525" cap="flat" cmpd="sng" algn="ctr">
            <a:solidFill>
              <a:srgbClr val="000000"/>
            </a:solidFill>
            <a:prstDash val="solid"/>
            <a:headEnd type="none" w="lg" len="med"/>
            <a:tailEnd type="triangle" w="lg" len="med"/>
          </a:ln>
          <a:effectLst/>
        </p:spPr>
      </p:cxnSp>
      <p:cxnSp>
        <p:nvCxnSpPr>
          <p:cNvPr id="78" name="Straight Arrow Connector 77">
            <a:extLst>
              <a:ext uri="{FF2B5EF4-FFF2-40B4-BE49-F238E27FC236}">
                <a16:creationId xmlns:a16="http://schemas.microsoft.com/office/drawing/2014/main" id="{CBFDF094-7FE5-1A4D-90CB-69192BE7C43C}"/>
              </a:ext>
            </a:extLst>
          </p:cNvPr>
          <p:cNvCxnSpPr>
            <a:cxnSpLocks/>
          </p:cNvCxnSpPr>
          <p:nvPr/>
        </p:nvCxnSpPr>
        <p:spPr>
          <a:xfrm flipH="1">
            <a:off x="8960821" y="4094758"/>
            <a:ext cx="1048450" cy="0"/>
          </a:xfrm>
          <a:prstGeom prst="straightConnector1">
            <a:avLst/>
          </a:prstGeom>
          <a:noFill/>
          <a:ln w="9525" cap="flat" cmpd="sng" algn="ctr">
            <a:solidFill>
              <a:srgbClr val="000000"/>
            </a:solidFill>
            <a:prstDash val="solid"/>
            <a:headEnd type="none" w="lg" len="med"/>
            <a:tailEnd type="triangle" w="lg" len="med"/>
          </a:ln>
          <a:effectLst/>
        </p:spPr>
      </p:cxnSp>
      <p:sp>
        <p:nvSpPr>
          <p:cNvPr id="79" name="Rectangle 78">
            <a:extLst>
              <a:ext uri="{FF2B5EF4-FFF2-40B4-BE49-F238E27FC236}">
                <a16:creationId xmlns:a16="http://schemas.microsoft.com/office/drawing/2014/main" id="{E0F9872D-97F2-3B48-B656-4109638FE834}"/>
              </a:ext>
            </a:extLst>
          </p:cNvPr>
          <p:cNvSpPr/>
          <p:nvPr/>
        </p:nvSpPr>
        <p:spPr>
          <a:xfrm>
            <a:off x="9021479" y="3559683"/>
            <a:ext cx="623098" cy="320182"/>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Execution 2</a:t>
            </a:r>
          </a:p>
          <a:p>
            <a:pPr defTabSz="932563">
              <a:defRPr/>
            </a:pPr>
            <a:r>
              <a:rPr lang="en-US" sz="1020" b="1" spc="-51">
                <a:ln w="3175">
                  <a:noFill/>
                </a:ln>
                <a:solidFill>
                  <a:prstClr val="black"/>
                </a:solidFill>
                <a:latin typeface="Segoe UI Semibold"/>
                <a:cs typeface="Segoe UI" pitchFamily="34" charset="0"/>
              </a:rPr>
              <a:t>Cache Hit</a:t>
            </a:r>
            <a:endParaRPr lang="en-US">
              <a:solidFill>
                <a:srgbClr val="000000"/>
              </a:solidFill>
              <a:latin typeface="Segoe UI"/>
            </a:endParaRPr>
          </a:p>
        </p:txBody>
      </p:sp>
      <p:sp>
        <p:nvSpPr>
          <p:cNvPr id="80" name="Rectangle 79">
            <a:extLst>
              <a:ext uri="{FF2B5EF4-FFF2-40B4-BE49-F238E27FC236}">
                <a16:creationId xmlns:a16="http://schemas.microsoft.com/office/drawing/2014/main" id="{80AA8763-D05E-AF48-90E9-68C63478D1FB}"/>
              </a:ext>
            </a:extLst>
          </p:cNvPr>
          <p:cNvSpPr/>
          <p:nvPr/>
        </p:nvSpPr>
        <p:spPr>
          <a:xfrm>
            <a:off x="9373288" y="4141505"/>
            <a:ext cx="647623" cy="160091"/>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~.2 seconds</a:t>
            </a:r>
            <a:endParaRPr lang="en-US">
              <a:solidFill>
                <a:srgbClr val="000000"/>
              </a:solidFill>
              <a:latin typeface="Segoe UI"/>
            </a:endParaRPr>
          </a:p>
        </p:txBody>
      </p:sp>
      <p:cxnSp>
        <p:nvCxnSpPr>
          <p:cNvPr id="81" name="Straight Arrow Connector 80">
            <a:extLst>
              <a:ext uri="{FF2B5EF4-FFF2-40B4-BE49-F238E27FC236}">
                <a16:creationId xmlns:a16="http://schemas.microsoft.com/office/drawing/2014/main" id="{C81CB0DC-EC64-614A-9557-FB84582B52A8}"/>
              </a:ext>
            </a:extLst>
          </p:cNvPr>
          <p:cNvCxnSpPr>
            <a:cxnSpLocks/>
          </p:cNvCxnSpPr>
          <p:nvPr/>
        </p:nvCxnSpPr>
        <p:spPr>
          <a:xfrm>
            <a:off x="8343212" y="4487223"/>
            <a:ext cx="0" cy="509675"/>
          </a:xfrm>
          <a:prstGeom prst="straightConnector1">
            <a:avLst/>
          </a:prstGeom>
          <a:noFill/>
          <a:ln w="9525" cap="flat" cmpd="sng" algn="ctr">
            <a:solidFill>
              <a:srgbClr val="000000"/>
            </a:solidFill>
            <a:prstDash val="solid"/>
            <a:headEnd type="none" w="lg" len="med"/>
            <a:tailEnd type="triangle" w="lg" len="med"/>
          </a:ln>
          <a:effectLst/>
        </p:spPr>
      </p:cxnSp>
      <p:sp>
        <p:nvSpPr>
          <p:cNvPr id="82" name="Rectangle 81">
            <a:extLst>
              <a:ext uri="{FF2B5EF4-FFF2-40B4-BE49-F238E27FC236}">
                <a16:creationId xmlns:a16="http://schemas.microsoft.com/office/drawing/2014/main" id="{DBD8EFD3-E214-2B42-9647-2F30B9D9A233}"/>
              </a:ext>
            </a:extLst>
          </p:cNvPr>
          <p:cNvSpPr/>
          <p:nvPr/>
        </p:nvSpPr>
        <p:spPr>
          <a:xfrm>
            <a:off x="7512615" y="4487222"/>
            <a:ext cx="755203" cy="320182"/>
          </a:xfrm>
          <a:prstGeom prst="rect">
            <a:avLst/>
          </a:prstGeom>
        </p:spPr>
        <p:txBody>
          <a:bodyPr wrap="square" lIns="0" tIns="0" rIns="0" bIns="0">
            <a:spAutoFit/>
          </a:bodyPr>
          <a:lstStyle/>
          <a:p>
            <a:pPr defTabSz="932563">
              <a:defRPr/>
            </a:pPr>
            <a:r>
              <a:rPr lang="en-US" sz="1020" b="1" spc="-51">
                <a:ln w="3175">
                  <a:noFill/>
                </a:ln>
                <a:solidFill>
                  <a:prstClr val="black"/>
                </a:solidFill>
                <a:latin typeface="Segoe UI Semibold"/>
                <a:cs typeface="Segoe UI" pitchFamily="34" charset="0"/>
              </a:rPr>
              <a:t>Execution 1</a:t>
            </a:r>
          </a:p>
          <a:p>
            <a:pPr defTabSz="932563">
              <a:defRPr/>
            </a:pPr>
            <a:r>
              <a:rPr lang="en-US" sz="1020" b="1" spc="-51">
                <a:ln w="3175">
                  <a:noFill/>
                </a:ln>
                <a:solidFill>
                  <a:prstClr val="black"/>
                </a:solidFill>
                <a:latin typeface="Segoe UI Semibold"/>
                <a:cs typeface="Segoe UI" pitchFamily="34" charset="0"/>
              </a:rPr>
              <a:t>Cache Miss</a:t>
            </a:r>
            <a:endParaRPr lang="en-US">
              <a:solidFill>
                <a:srgbClr val="000000"/>
              </a:solidFill>
              <a:latin typeface="Segoe UI"/>
            </a:endParaRPr>
          </a:p>
        </p:txBody>
      </p:sp>
      <p:cxnSp>
        <p:nvCxnSpPr>
          <p:cNvPr id="83" name="Straight Arrow Connector 82">
            <a:extLst>
              <a:ext uri="{FF2B5EF4-FFF2-40B4-BE49-F238E27FC236}">
                <a16:creationId xmlns:a16="http://schemas.microsoft.com/office/drawing/2014/main" id="{DAC766F7-CCE4-474B-91D3-3F10D83B761D}"/>
              </a:ext>
            </a:extLst>
          </p:cNvPr>
          <p:cNvCxnSpPr>
            <a:cxnSpLocks/>
          </p:cNvCxnSpPr>
          <p:nvPr/>
        </p:nvCxnSpPr>
        <p:spPr>
          <a:xfrm flipV="1">
            <a:off x="8494003" y="4479674"/>
            <a:ext cx="0" cy="526611"/>
          </a:xfrm>
          <a:prstGeom prst="straightConnector1">
            <a:avLst/>
          </a:prstGeom>
          <a:noFill/>
          <a:ln w="9525" cap="flat" cmpd="sng" algn="ctr">
            <a:solidFill>
              <a:srgbClr val="000000"/>
            </a:solidFill>
            <a:prstDash val="solid"/>
            <a:headEnd type="none" w="lg" len="med"/>
            <a:tailEnd type="triangle" w="lg" len="med"/>
          </a:ln>
          <a:effectLst/>
        </p:spPr>
      </p:cxnSp>
      <p:sp>
        <p:nvSpPr>
          <p:cNvPr id="84" name="Rectangle 83">
            <a:extLst>
              <a:ext uri="{FF2B5EF4-FFF2-40B4-BE49-F238E27FC236}">
                <a16:creationId xmlns:a16="http://schemas.microsoft.com/office/drawing/2014/main" id="{08B84064-6F94-B345-83D6-9731A1F7FA28}"/>
              </a:ext>
            </a:extLst>
          </p:cNvPr>
          <p:cNvSpPr/>
          <p:nvPr/>
        </p:nvSpPr>
        <p:spPr>
          <a:xfrm>
            <a:off x="8569400" y="4825577"/>
            <a:ext cx="975456" cy="160091"/>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Regular Execution</a:t>
            </a:r>
            <a:endParaRPr lang="en-US">
              <a:solidFill>
                <a:srgbClr val="000000"/>
              </a:solidFill>
              <a:latin typeface="Segoe UI"/>
            </a:endParaRPr>
          </a:p>
        </p:txBody>
      </p:sp>
      <p:pic>
        <p:nvPicPr>
          <p:cNvPr id="85" name="Graphic 84">
            <a:extLst>
              <a:ext uri="{FF2B5EF4-FFF2-40B4-BE49-F238E27FC236}">
                <a16:creationId xmlns:a16="http://schemas.microsoft.com/office/drawing/2014/main" id="{5871A38F-4B5A-7542-8353-38F7E5F699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879" y="3652072"/>
            <a:ext cx="631090" cy="631090"/>
          </a:xfrm>
          <a:prstGeom prst="rect">
            <a:avLst/>
          </a:prstGeom>
        </p:spPr>
      </p:pic>
      <p:sp>
        <p:nvSpPr>
          <p:cNvPr id="86" name="Rectangle 85">
            <a:extLst>
              <a:ext uri="{FF2B5EF4-FFF2-40B4-BE49-F238E27FC236}">
                <a16:creationId xmlns:a16="http://schemas.microsoft.com/office/drawing/2014/main" id="{0B935747-6567-7543-9520-1424862A512D}"/>
              </a:ext>
            </a:extLst>
          </p:cNvPr>
          <p:cNvSpPr/>
          <p:nvPr/>
        </p:nvSpPr>
        <p:spPr bwMode="auto">
          <a:xfrm>
            <a:off x="6790860" y="856538"/>
            <a:ext cx="3267129" cy="22914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SELECT</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ProductName</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ProductKey,</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SUM(Amount) AS TotalSales</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FROM</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Fact Sales</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INNER JOIN DimProduct</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GROUP BY</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ProductName,</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ProductKey</a:t>
            </a:r>
            <a:endParaRPr lang="en-US" kern="0">
              <a:solidFill>
                <a:srgbClr val="FFFFFF"/>
              </a:solidFill>
              <a:latin typeface="Segoe UI"/>
            </a:endParaRPr>
          </a:p>
        </p:txBody>
      </p:sp>
      <p:pic>
        <p:nvPicPr>
          <p:cNvPr id="87" name="Graphic 86">
            <a:extLst>
              <a:ext uri="{FF2B5EF4-FFF2-40B4-BE49-F238E27FC236}">
                <a16:creationId xmlns:a16="http://schemas.microsoft.com/office/drawing/2014/main" id="{B3A2AE79-0174-3C49-A096-27C3C0AE43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9736" y="5129368"/>
            <a:ext cx="666517" cy="666517"/>
          </a:xfrm>
          <a:prstGeom prst="rect">
            <a:avLst/>
          </a:prstGeom>
        </p:spPr>
      </p:pic>
      <p:pic>
        <p:nvPicPr>
          <p:cNvPr id="88" name="Graphic 87">
            <a:extLst>
              <a:ext uri="{FF2B5EF4-FFF2-40B4-BE49-F238E27FC236}">
                <a16:creationId xmlns:a16="http://schemas.microsoft.com/office/drawing/2014/main" id="{41C68B17-581E-8A46-B0F5-CE98F1CB7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3108" y="3525953"/>
            <a:ext cx="855793" cy="855793"/>
          </a:xfrm>
          <a:prstGeom prst="rect">
            <a:avLst/>
          </a:prstGeom>
        </p:spPr>
      </p:pic>
      <p:sp>
        <p:nvSpPr>
          <p:cNvPr id="89" name="TextBox 88">
            <a:extLst>
              <a:ext uri="{FF2B5EF4-FFF2-40B4-BE49-F238E27FC236}">
                <a16:creationId xmlns:a16="http://schemas.microsoft.com/office/drawing/2014/main" id="{A7FF41C8-6CC7-4342-9A14-FA1428A8E005}"/>
              </a:ext>
            </a:extLst>
          </p:cNvPr>
          <p:cNvSpPr txBox="1"/>
          <p:nvPr/>
        </p:nvSpPr>
        <p:spPr>
          <a:xfrm>
            <a:off x="8852644" y="5393777"/>
            <a:ext cx="1010320" cy="384271"/>
          </a:xfrm>
          <a:prstGeom prst="rect">
            <a:avLst/>
          </a:prstGeom>
          <a:noFill/>
        </p:spPr>
        <p:txBody>
          <a:bodyPr wrap="square" lIns="0" tIns="0" rIns="0" bIns="0" rtlCol="0">
            <a:spAutoFit/>
          </a:bodyPr>
          <a:lstStyle/>
          <a:p>
            <a:pP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a:t>
            </a:r>
          </a:p>
          <a:p>
            <a:pP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Warehouse</a:t>
            </a:r>
          </a:p>
        </p:txBody>
      </p:sp>
      <p:pic>
        <p:nvPicPr>
          <p:cNvPr id="90" name="Graphic 89">
            <a:extLst>
              <a:ext uri="{FF2B5EF4-FFF2-40B4-BE49-F238E27FC236}">
                <a16:creationId xmlns:a16="http://schemas.microsoft.com/office/drawing/2014/main" id="{262CDF04-8256-234D-8BCC-009A5ECA2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95629" y="3772465"/>
            <a:ext cx="390303" cy="390303"/>
          </a:xfrm>
          <a:prstGeom prst="rect">
            <a:avLst/>
          </a:prstGeom>
        </p:spPr>
      </p:pic>
      <p:sp>
        <p:nvSpPr>
          <p:cNvPr id="91" name="TextBox 90">
            <a:extLst>
              <a:ext uri="{FF2B5EF4-FFF2-40B4-BE49-F238E27FC236}">
                <a16:creationId xmlns:a16="http://schemas.microsoft.com/office/drawing/2014/main" id="{F3435BA2-C42C-884A-9B65-7440B66F725D}"/>
              </a:ext>
            </a:extLst>
          </p:cNvPr>
          <p:cNvSpPr txBox="1"/>
          <p:nvPr/>
        </p:nvSpPr>
        <p:spPr>
          <a:xfrm>
            <a:off x="10572290" y="3779273"/>
            <a:ext cx="792640" cy="384271"/>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Resultset</a:t>
            </a:r>
          </a:p>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Cache</a:t>
            </a:r>
          </a:p>
        </p:txBody>
      </p:sp>
      <p:pic>
        <p:nvPicPr>
          <p:cNvPr id="92" name="Picture 91">
            <a:extLst>
              <a:ext uri="{FF2B5EF4-FFF2-40B4-BE49-F238E27FC236}">
                <a16:creationId xmlns:a16="http://schemas.microsoft.com/office/drawing/2014/main" id="{2F9667E4-F3A0-B240-A22C-B9B7761BE3C6}"/>
              </a:ext>
            </a:extLst>
          </p:cNvPr>
          <p:cNvPicPr>
            <a:picLocks noChangeAspect="1"/>
          </p:cNvPicPr>
          <p:nvPr/>
        </p:nvPicPr>
        <p:blipFill>
          <a:blip r:embed="rId9"/>
          <a:stretch>
            <a:fillRect/>
          </a:stretch>
        </p:blipFill>
        <p:spPr>
          <a:xfrm>
            <a:off x="10073061" y="4200556"/>
            <a:ext cx="412871" cy="412871"/>
          </a:xfrm>
          <a:prstGeom prst="rect">
            <a:avLst/>
          </a:prstGeom>
        </p:spPr>
      </p:pic>
    </p:spTree>
    <p:extLst>
      <p:ext uri="{BB962C8B-B14F-4D97-AF65-F5344CB8AC3E}">
        <p14:creationId xmlns:p14="http://schemas.microsoft.com/office/powerpoint/2010/main" val="43243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4334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dirty="0">
                <a:solidFill>
                  <a:srgbClr val="3C3C41"/>
                </a:solidFill>
                <a:latin typeface="Segoe UI Semibold"/>
              </a:rPr>
              <a:t>Scaling to Petabytes</a:t>
            </a:r>
            <a:br>
              <a:rPr lang="en-US" sz="3672" spc="-51" dirty="0">
                <a:solidFill>
                  <a:srgbClr val="3C3C41"/>
                </a:solidFill>
                <a:latin typeface="Segoe UI Semibold"/>
              </a:rPr>
            </a:br>
            <a:br>
              <a:rPr lang="en-US" sz="3672" spc="-51" dirty="0">
                <a:solidFill>
                  <a:srgbClr val="3C3C41"/>
                </a:solidFill>
                <a:latin typeface="Segoe UI Semibold"/>
              </a:rPr>
            </a:br>
            <a:r>
              <a:rPr lang="en-US" sz="2448" b="1" spc="-51" dirty="0">
                <a:solidFill>
                  <a:srgbClr val="3C3C41"/>
                </a:solidFill>
                <a:latin typeface="Segoe UI Semibold"/>
              </a:rPr>
              <a:t>Materialized Views</a:t>
            </a:r>
          </a:p>
          <a:p>
            <a:pPr defTabSz="932597">
              <a:spcBef>
                <a:spcPts val="0"/>
              </a:spcBef>
              <a:spcAft>
                <a:spcPts val="612"/>
              </a:spcAft>
              <a:defRPr/>
            </a:pPr>
            <a:r>
              <a:rPr lang="en-US" sz="1020" b="1" spc="-51" dirty="0">
                <a:solidFill>
                  <a:srgbClr val="3C3C41"/>
                </a:solidFill>
                <a:latin typeface="Segoe UI Semibold"/>
              </a:rPr>
              <a:t>Transactional consistently to data modification</a:t>
            </a:r>
            <a:br>
              <a:rPr lang="en-US" sz="1020" b="1" spc="-51" dirty="0">
                <a:solidFill>
                  <a:srgbClr val="3C3C41"/>
                </a:solidFill>
                <a:latin typeface="Segoe UI Semibold"/>
              </a:rPr>
            </a:br>
            <a:r>
              <a:rPr lang="en-US" sz="1020" b="1" spc="-51" dirty="0">
                <a:solidFill>
                  <a:srgbClr val="3C3C41"/>
                </a:solidFill>
                <a:latin typeface="Segoe UI Semibold"/>
              </a:rPr>
              <a:t>Automatic Query Optimizer matching</a:t>
            </a:r>
          </a:p>
        </p:txBody>
      </p:sp>
      <p:sp>
        <p:nvSpPr>
          <p:cNvPr id="39" name="Rectangle 38">
            <a:extLst>
              <a:ext uri="{FF2B5EF4-FFF2-40B4-BE49-F238E27FC236}">
                <a16:creationId xmlns:a16="http://schemas.microsoft.com/office/drawing/2014/main" id="{72253FFB-8088-824A-95C3-81C937D30DB5}"/>
              </a:ext>
            </a:extLst>
          </p:cNvPr>
          <p:cNvSpPr/>
          <p:nvPr/>
        </p:nvSpPr>
        <p:spPr bwMode="auto">
          <a:xfrm>
            <a:off x="3846229" y="1572527"/>
            <a:ext cx="7875055" cy="438369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836">
                <a:solidFill>
                  <a:srgbClr val="0000FF"/>
                </a:solidFill>
                <a:latin typeface="Consolas" panose="020B0609020204030204" pitchFamily="49" charset="0"/>
              </a:rPr>
              <a:t>CREATE</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MATERIALZIED</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VIEW</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vw_ProductSales</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WITH </a:t>
            </a:r>
            <a:r>
              <a:rPr lang="en-US" sz="1836">
                <a:solidFill>
                  <a:srgbClr val="808080"/>
                </a:solidFill>
                <a:latin typeface="Consolas" panose="020B0609020204030204" pitchFamily="49" charset="0"/>
              </a:rPr>
              <a:t>(</a:t>
            </a:r>
            <a:r>
              <a:rPr lang="en-US" sz="1836">
                <a:solidFill>
                  <a:srgbClr val="0000FF"/>
                </a:solidFill>
                <a:latin typeface="Consolas" panose="020B0609020204030204" pitchFamily="49" charset="0"/>
              </a:rPr>
              <a:t>DISTRIBUTION</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HASH</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ProductKey</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AS</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SELECT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ProductName</a:t>
            </a:r>
          </a:p>
          <a:p>
            <a:pPr defTabSz="932563">
              <a:defRPr/>
            </a:pPr>
            <a:r>
              <a:rPr lang="en-US" sz="1836">
                <a:solidFill>
                  <a:srgbClr val="000000"/>
                </a:solidFill>
                <a:latin typeface="Consolas" panose="020B0609020204030204" pitchFamily="49" charset="0"/>
              </a:rPr>
              <a:t>  ProductKey</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Amount</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TotalSales</a:t>
            </a:r>
          </a:p>
          <a:p>
            <a:pPr defTabSz="932563">
              <a:defRPr/>
            </a:pPr>
            <a:r>
              <a:rPr lang="en-US" sz="1836">
                <a:solidFill>
                  <a:srgbClr val="0000FF"/>
                </a:solidFill>
                <a:latin typeface="Consolas" panose="020B0609020204030204" pitchFamily="49" charset="0"/>
              </a:rPr>
              <a:t>FROM</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FactSales fs</a:t>
            </a:r>
          </a:p>
          <a:p>
            <a:pPr defTabSz="932563">
              <a:defRPr/>
            </a:pPr>
            <a:r>
              <a:rPr lang="en-US" sz="1836">
                <a:solidFill>
                  <a:srgbClr val="808080"/>
                </a:solidFill>
                <a:latin typeface="Consolas" panose="020B0609020204030204" pitchFamily="49" charset="0"/>
              </a:rPr>
              <a:t>INNER</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JOIN</a:t>
            </a:r>
            <a:r>
              <a:rPr lang="en-US" sz="1836">
                <a:solidFill>
                  <a:srgbClr val="000000"/>
                </a:solidFill>
                <a:latin typeface="Consolas" panose="020B0609020204030204" pitchFamily="49" charset="0"/>
              </a:rPr>
              <a:t> DimProduct </a:t>
            </a:r>
            <a:r>
              <a:rPr lang="en-US" sz="1836" err="1">
                <a:solidFill>
                  <a:srgbClr val="000000"/>
                </a:solidFill>
                <a:latin typeface="Consolas" panose="020B0609020204030204" pitchFamily="49" charset="0"/>
              </a:rPr>
              <a:t>dp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ON</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fs</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prodkey</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dp</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prodkey</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ProductName</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ProductKey</a:t>
            </a:r>
            <a:endParaRPr lang="en-US" sz="1632" b="1">
              <a:gradFill>
                <a:gsLst>
                  <a:gs pos="2917">
                    <a:srgbClr val="000000"/>
                  </a:gs>
                  <a:gs pos="30000">
                    <a:srgbClr val="000000"/>
                  </a:gs>
                </a:gsLst>
                <a:lin ang="5400000" scaled="0"/>
              </a:gradFill>
              <a:latin typeface="Consolas" panose="020B0609020204030204" pitchFamily="49" charset="0"/>
            </a:endParaRPr>
          </a:p>
        </p:txBody>
      </p:sp>
      <p:sp>
        <p:nvSpPr>
          <p:cNvPr id="40" name="Rectangle 39">
            <a:extLst>
              <a:ext uri="{FF2B5EF4-FFF2-40B4-BE49-F238E27FC236}">
                <a16:creationId xmlns:a16="http://schemas.microsoft.com/office/drawing/2014/main" id="{A20801E1-AE0A-0E4D-ABE2-09B69FA687C3}"/>
              </a:ext>
            </a:extLst>
          </p:cNvPr>
          <p:cNvSpPr/>
          <p:nvPr/>
        </p:nvSpPr>
        <p:spPr bwMode="auto">
          <a:xfrm>
            <a:off x="3992711" y="1667987"/>
            <a:ext cx="5296899" cy="682173"/>
          </a:xfrm>
          <a:prstGeom prst="rect">
            <a:avLst/>
          </a:prstGeom>
          <a:noFill/>
          <a:ln w="444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4148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1000"/>
                                  </p:stCondLst>
                                  <p:childTnLst>
                                    <p:animEffect transition="out" filter="fade">
                                      <p:cBhvr>
                                        <p:cTn id="9" dur="500" tmFilter="0, 0; .2, .5; .8, .5; 1, 0"/>
                                        <p:tgtEl>
                                          <p:spTgt spid="40"/>
                                        </p:tgtEl>
                                      </p:cBhvr>
                                    </p:animEffect>
                                    <p:animScale>
                                      <p:cBhvr>
                                        <p:cTn id="10" dur="250" autoRev="1" fill="hold"/>
                                        <p:tgtEl>
                                          <p:spTgt spid="40"/>
                                        </p:tgtEl>
                                      </p:cBhvr>
                                      <p:by x="105000" y="105000"/>
                                    </p:animScale>
                                  </p:childTnLst>
                                </p:cTn>
                              </p:par>
                            </p:childTnLst>
                          </p:cTn>
                        </p:par>
                        <p:par>
                          <p:cTn id="11" fill="hold">
                            <p:stCondLst>
                              <p:cond delay="1500"/>
                            </p:stCondLst>
                            <p:childTnLst>
                              <p:par>
                                <p:cTn id="12" presetID="26" presetClass="emph" presetSubtype="0" fill="hold" grpId="2" nodeType="afterEffect">
                                  <p:stCondLst>
                                    <p:cond delay="1000"/>
                                  </p:stCondLst>
                                  <p:childTnLst>
                                    <p:animEffect transition="out" filter="fade">
                                      <p:cBhvr>
                                        <p:cTn id="13" dur="500" tmFilter="0, 0; .2, .5; .8, .5; 1, 0"/>
                                        <p:tgtEl>
                                          <p:spTgt spid="40"/>
                                        </p:tgtEl>
                                      </p:cBhvr>
                                    </p:animEffect>
                                    <p:animScale>
                                      <p:cBhvr>
                                        <p:cTn id="14"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4334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Materialized Views</a:t>
            </a:r>
          </a:p>
          <a:p>
            <a:pPr defTabSz="932597">
              <a:spcBef>
                <a:spcPts val="0"/>
              </a:spcBef>
              <a:spcAft>
                <a:spcPts val="612"/>
              </a:spcAft>
              <a:defRPr/>
            </a:pPr>
            <a:r>
              <a:rPr lang="en-US" sz="1020" b="1" spc="-51">
                <a:solidFill>
                  <a:srgbClr val="3C3C41"/>
                </a:solidFill>
                <a:latin typeface="Segoe UI Semibold"/>
              </a:rPr>
              <a:t>Transactional consistently to data modification</a:t>
            </a:r>
            <a:br>
              <a:rPr lang="en-US" sz="1020" b="1" spc="-51">
                <a:solidFill>
                  <a:srgbClr val="3C3C41"/>
                </a:solidFill>
                <a:latin typeface="Segoe UI Semibold"/>
              </a:rPr>
            </a:br>
            <a:r>
              <a:rPr lang="en-US" sz="1020" b="1" spc="-51">
                <a:solidFill>
                  <a:srgbClr val="3C3C41"/>
                </a:solidFill>
                <a:latin typeface="Segoe UI Semibold"/>
              </a:rPr>
              <a:t>Automatic Query Optimizer matching</a:t>
            </a:r>
          </a:p>
        </p:txBody>
      </p:sp>
      <p:graphicFrame>
        <p:nvGraphicFramePr>
          <p:cNvPr id="34" name="Table 3">
            <a:extLst>
              <a:ext uri="{FF2B5EF4-FFF2-40B4-BE49-F238E27FC236}">
                <a16:creationId xmlns:a16="http://schemas.microsoft.com/office/drawing/2014/main" id="{81F28913-51FA-634B-A59B-047AB24933DB}"/>
              </a:ext>
            </a:extLst>
          </p:cNvPr>
          <p:cNvGraphicFramePr>
            <a:graphicFrameLocks noGrp="1"/>
          </p:cNvGraphicFramePr>
          <p:nvPr/>
        </p:nvGraphicFramePr>
        <p:xfrm>
          <a:off x="8277737" y="1957221"/>
          <a:ext cx="3604122" cy="932604"/>
        </p:xfrm>
        <a:graphic>
          <a:graphicData uri="http://schemas.openxmlformats.org/drawingml/2006/table">
            <a:tbl>
              <a:tblPr firstRow="1"/>
              <a:tblGrid>
                <a:gridCol w="1201374">
                  <a:extLst>
                    <a:ext uri="{9D8B030D-6E8A-4147-A177-3AD203B41FA5}">
                      <a16:colId xmlns:a16="http://schemas.microsoft.com/office/drawing/2014/main" val="1028886851"/>
                    </a:ext>
                  </a:extLst>
                </a:gridCol>
                <a:gridCol w="1201374">
                  <a:extLst>
                    <a:ext uri="{9D8B030D-6E8A-4147-A177-3AD203B41FA5}">
                      <a16:colId xmlns:a16="http://schemas.microsoft.com/office/drawing/2014/main" val="3851979877"/>
                    </a:ext>
                  </a:extLst>
                </a:gridCol>
                <a:gridCol w="1201374">
                  <a:extLst>
                    <a:ext uri="{9D8B030D-6E8A-4147-A177-3AD203B41FA5}">
                      <a16:colId xmlns:a16="http://schemas.microsoft.com/office/drawing/2014/main" val="3703173614"/>
                    </a:ext>
                  </a:extLst>
                </a:gridCol>
              </a:tblGrid>
              <a:tr h="233151">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ProductName</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ProductKey</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TotalSales</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406086556"/>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Product A</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5453</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784,943.00</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12068017"/>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Product B</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763</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48,723.00</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61214988"/>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9496582"/>
                  </a:ext>
                </a:extLst>
              </a:tr>
            </a:tbl>
          </a:graphicData>
        </a:graphic>
      </p:graphicFrame>
      <p:sp>
        <p:nvSpPr>
          <p:cNvPr id="35" name="Rectangle 34">
            <a:extLst>
              <a:ext uri="{FF2B5EF4-FFF2-40B4-BE49-F238E27FC236}">
                <a16:creationId xmlns:a16="http://schemas.microsoft.com/office/drawing/2014/main" id="{FE08EE85-7E64-BE41-9D2B-C0F64063EF20}"/>
              </a:ext>
            </a:extLst>
          </p:cNvPr>
          <p:cNvSpPr/>
          <p:nvPr/>
        </p:nvSpPr>
        <p:spPr bwMode="auto">
          <a:xfrm>
            <a:off x="8270265" y="749836"/>
            <a:ext cx="1457192" cy="678212"/>
          </a:xfrm>
          <a:prstGeom prst="rect">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a:solidFill>
                  <a:srgbClr val="0078D4"/>
                </a:solidFill>
                <a:latin typeface="Segoe UI Semibold"/>
                <a:ea typeface="Segoe UI" pitchFamily="34" charset="0"/>
                <a:cs typeface="Segoe UI" pitchFamily="34" charset="0"/>
              </a:rPr>
              <a:t>FactSales</a:t>
            </a:r>
            <a:r>
              <a:rPr lang="en-US" sz="1020" kern="0">
                <a:solidFill>
                  <a:srgbClr val="000000"/>
                </a:solidFill>
                <a:latin typeface="Segoe UI Semibold"/>
                <a:ea typeface="Segoe UI" pitchFamily="34" charset="0"/>
                <a:cs typeface="Segoe UI" pitchFamily="34" charset="0"/>
              </a:rPr>
              <a:t> Table</a:t>
            </a: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10B Records</a:t>
            </a:r>
          </a:p>
        </p:txBody>
      </p:sp>
      <p:sp>
        <p:nvSpPr>
          <p:cNvPr id="36" name="Rectangle 35">
            <a:extLst>
              <a:ext uri="{FF2B5EF4-FFF2-40B4-BE49-F238E27FC236}">
                <a16:creationId xmlns:a16="http://schemas.microsoft.com/office/drawing/2014/main" id="{958C15FE-28F0-1E45-9EBA-2456802B1354}"/>
              </a:ext>
            </a:extLst>
          </p:cNvPr>
          <p:cNvSpPr/>
          <p:nvPr/>
        </p:nvSpPr>
        <p:spPr bwMode="auto">
          <a:xfrm>
            <a:off x="10424666" y="749836"/>
            <a:ext cx="1457193" cy="678212"/>
          </a:xfrm>
          <a:prstGeom prst="rect">
            <a:avLst/>
          </a:prstGeom>
          <a:no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a:solidFill>
                  <a:srgbClr val="D83B01"/>
                </a:solidFill>
                <a:latin typeface="Segoe UI Semibold"/>
                <a:ea typeface="Segoe UI" pitchFamily="34" charset="0"/>
                <a:cs typeface="Segoe UI" pitchFamily="34" charset="0"/>
              </a:rPr>
              <a:t>DimProduct</a:t>
            </a:r>
            <a:r>
              <a:rPr lang="en-US" sz="1020" kern="0">
                <a:solidFill>
                  <a:srgbClr val="000000"/>
                </a:solidFill>
                <a:latin typeface="Segoe UI Semibold"/>
                <a:ea typeface="Segoe UI" pitchFamily="34" charset="0"/>
                <a:cs typeface="Segoe UI" pitchFamily="34" charset="0"/>
              </a:rPr>
              <a:t> Table</a:t>
            </a: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1,000 Records</a:t>
            </a:r>
          </a:p>
        </p:txBody>
      </p:sp>
      <p:cxnSp>
        <p:nvCxnSpPr>
          <p:cNvPr id="37" name="Straight Connector 36">
            <a:extLst>
              <a:ext uri="{FF2B5EF4-FFF2-40B4-BE49-F238E27FC236}">
                <a16:creationId xmlns:a16="http://schemas.microsoft.com/office/drawing/2014/main" id="{32823A19-0A86-7F44-BFE9-55A73AA53C73}"/>
              </a:ext>
            </a:extLst>
          </p:cNvPr>
          <p:cNvCxnSpPr>
            <a:stCxn id="35" idx="3"/>
            <a:endCxn id="36" idx="1"/>
          </p:cNvCxnSpPr>
          <p:nvPr/>
        </p:nvCxnSpPr>
        <p:spPr>
          <a:xfrm>
            <a:off x="9727456" y="1088942"/>
            <a:ext cx="697211" cy="0"/>
          </a:xfrm>
          <a:prstGeom prst="line">
            <a:avLst/>
          </a:prstGeom>
          <a:noFill/>
          <a:ln w="9525" cap="flat" cmpd="sng" algn="ctr">
            <a:solidFill>
              <a:srgbClr val="000000"/>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D3413B26-B14C-FC4D-9A04-256712D56893}"/>
              </a:ext>
            </a:extLst>
          </p:cNvPr>
          <p:cNvCxnSpPr>
            <a:cxnSpLocks/>
          </p:cNvCxnSpPr>
          <p:nvPr/>
        </p:nvCxnSpPr>
        <p:spPr>
          <a:xfrm>
            <a:off x="10074940" y="1088942"/>
            <a:ext cx="0" cy="678212"/>
          </a:xfrm>
          <a:prstGeom prst="line">
            <a:avLst/>
          </a:prstGeom>
          <a:noFill/>
          <a:ln w="9525" cap="flat" cmpd="sng" algn="ctr">
            <a:solidFill>
              <a:srgbClr val="000000"/>
            </a:solidFill>
            <a:prstDash val="solid"/>
            <a:headEnd type="none" w="lg" len="med"/>
            <a:tailEnd type="triangle" w="lg" len="med"/>
          </a:ln>
          <a:effectLst/>
        </p:spPr>
      </p:cxnSp>
      <p:sp>
        <p:nvSpPr>
          <p:cNvPr id="41" name="Rectangle 40">
            <a:extLst>
              <a:ext uri="{FF2B5EF4-FFF2-40B4-BE49-F238E27FC236}">
                <a16:creationId xmlns:a16="http://schemas.microsoft.com/office/drawing/2014/main" id="{B0A2346B-F3C3-8A4D-A9D3-AEA5D40CE61B}"/>
              </a:ext>
            </a:extLst>
          </p:cNvPr>
          <p:cNvSpPr/>
          <p:nvPr/>
        </p:nvSpPr>
        <p:spPr>
          <a:xfrm>
            <a:off x="10112445" y="1479642"/>
            <a:ext cx="1769413" cy="414353"/>
          </a:xfrm>
          <a:prstGeom prst="rect">
            <a:avLst/>
          </a:prstGeom>
        </p:spPr>
        <p:txBody>
          <a:bodyPr wrap="square">
            <a:spAutoFit/>
          </a:bodyPr>
          <a:lstStyle/>
          <a:p>
            <a:pPr defTabSz="932563">
              <a:defRPr/>
            </a:pPr>
            <a:r>
              <a:rPr lang="en-US" sz="1020">
                <a:gradFill>
                  <a:gsLst>
                    <a:gs pos="2917">
                      <a:srgbClr val="000000"/>
                    </a:gs>
                    <a:gs pos="30000">
                      <a:srgbClr val="000000"/>
                    </a:gs>
                  </a:gsLst>
                  <a:lin ang="5400000" scaled="0"/>
                </a:gradFill>
                <a:latin typeface="Consolas" panose="020B0609020204030204" pitchFamily="49" charset="0"/>
              </a:rPr>
              <a:t>Materialized View (1000 Records)</a:t>
            </a:r>
            <a:endParaRPr lang="en-US">
              <a:solidFill>
                <a:srgbClr val="000000"/>
              </a:solidFill>
              <a:latin typeface="Segoe UI"/>
            </a:endParaRPr>
          </a:p>
        </p:txBody>
      </p:sp>
      <p:cxnSp>
        <p:nvCxnSpPr>
          <p:cNvPr id="42" name="Straight Connector 41">
            <a:extLst>
              <a:ext uri="{FF2B5EF4-FFF2-40B4-BE49-F238E27FC236}">
                <a16:creationId xmlns:a16="http://schemas.microsoft.com/office/drawing/2014/main" id="{72A12E56-4BC5-A548-903C-53B8720025E9}"/>
              </a:ext>
            </a:extLst>
          </p:cNvPr>
          <p:cNvCxnSpPr>
            <a:cxnSpLocks/>
          </p:cNvCxnSpPr>
          <p:nvPr/>
        </p:nvCxnSpPr>
        <p:spPr>
          <a:xfrm>
            <a:off x="4443702" y="3206729"/>
            <a:ext cx="7397681" cy="0"/>
          </a:xfrm>
          <a:prstGeom prst="line">
            <a:avLst/>
          </a:prstGeom>
          <a:noFill/>
          <a:ln w="9525" cap="flat" cmpd="sng" algn="ctr">
            <a:solidFill>
              <a:srgbClr val="FFFFFF">
                <a:lumMod val="65000"/>
              </a:srgbClr>
            </a:solidFill>
            <a:prstDash val="dash"/>
            <a:headEnd type="none" w="lg" len="med"/>
            <a:tailEnd type="none" w="lg" len="med"/>
          </a:ln>
          <a:effectLst/>
        </p:spPr>
      </p:cxnSp>
      <p:sp>
        <p:nvSpPr>
          <p:cNvPr id="43" name="Rectangle 42">
            <a:extLst>
              <a:ext uri="{FF2B5EF4-FFF2-40B4-BE49-F238E27FC236}">
                <a16:creationId xmlns:a16="http://schemas.microsoft.com/office/drawing/2014/main" id="{45405A80-CF5B-EE48-AAB1-61F73247F992}"/>
              </a:ext>
            </a:extLst>
          </p:cNvPr>
          <p:cNvSpPr/>
          <p:nvPr/>
        </p:nvSpPr>
        <p:spPr bwMode="auto">
          <a:xfrm>
            <a:off x="4443701" y="598382"/>
            <a:ext cx="3267129" cy="22914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918" kern="0">
                <a:gradFill>
                  <a:gsLst>
                    <a:gs pos="2917">
                      <a:srgbClr val="000000"/>
                    </a:gs>
                    <a:gs pos="30000">
                      <a:srgbClr val="000000"/>
                    </a:gs>
                  </a:gsLst>
                  <a:lin ang="5400000" scaled="0"/>
                </a:gradFill>
                <a:latin typeface="Consolas" panose="020B0609020204030204" pitchFamily="49" charset="0"/>
              </a:rPr>
              <a:t>CREATE MATERIALZIED VIEW </a:t>
            </a:r>
            <a:r>
              <a:rPr lang="en-US" sz="918" kern="0" err="1">
                <a:gradFill>
                  <a:gsLst>
                    <a:gs pos="2917">
                      <a:srgbClr val="000000"/>
                    </a:gs>
                    <a:gs pos="30000">
                      <a:srgbClr val="000000"/>
                    </a:gs>
                  </a:gsLst>
                  <a:lin ang="5400000" scaled="0"/>
                </a:gradFill>
                <a:latin typeface="Consolas" panose="020B0609020204030204" pitchFamily="49" charset="0"/>
              </a:rPr>
              <a:t>mvw_ProductSales</a:t>
            </a:r>
            <a:endParaRPr lang="en-US" sz="918" kern="0">
              <a:gradFill>
                <a:gsLst>
                  <a:gs pos="2917">
                    <a:srgbClr val="000000"/>
                  </a:gs>
                  <a:gs pos="30000">
                    <a:srgbClr val="000000"/>
                  </a:gs>
                </a:gsLst>
                <a:lin ang="5400000" scaled="0"/>
              </a:gradFill>
              <a:latin typeface="Consolas" panose="020B0609020204030204" pitchFamily="49" charset="0"/>
            </a:endParaRP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WITH (DISTRIBUTION = HASH(ProductKey))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AS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SELECT</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ProductName</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ProductKey,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SUM(Amount) AS TotalSales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FROM</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a:t>
            </a:r>
            <a:r>
              <a:rPr lang="en-US" sz="918" b="1" kern="0">
                <a:solidFill>
                  <a:srgbClr val="0078D4"/>
                </a:solidFill>
                <a:latin typeface="Consolas" panose="020B0609020204030204" pitchFamily="49" charset="0"/>
              </a:rPr>
              <a:t>FactSales</a:t>
            </a:r>
            <a:r>
              <a:rPr lang="en-US" sz="918" kern="0">
                <a:gradFill>
                  <a:gsLst>
                    <a:gs pos="2917">
                      <a:srgbClr val="000000"/>
                    </a:gs>
                    <a:gs pos="30000">
                      <a:srgbClr val="000000"/>
                    </a:gs>
                  </a:gsLst>
                  <a:lin ang="5400000" scaled="0"/>
                </a:gradFill>
                <a:latin typeface="Consolas" panose="020B0609020204030204" pitchFamily="49" charset="0"/>
              </a:rPr>
              <a:t> fs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INNER JOIN </a:t>
            </a:r>
            <a:r>
              <a:rPr lang="en-US" sz="918" b="1" kern="0">
                <a:solidFill>
                  <a:srgbClr val="D83B01"/>
                </a:solidFill>
                <a:latin typeface="Consolas" panose="020B0609020204030204" pitchFamily="49" charset="0"/>
              </a:rPr>
              <a:t>DimProduct</a:t>
            </a:r>
            <a:r>
              <a:rPr lang="en-US" sz="918" kern="0">
                <a:gradFill>
                  <a:gsLst>
                    <a:gs pos="2917">
                      <a:srgbClr val="000000"/>
                    </a:gs>
                    <a:gs pos="30000">
                      <a:srgbClr val="000000"/>
                    </a:gs>
                  </a:gsLst>
                  <a:lin ang="5400000" scaled="0"/>
                </a:gradFill>
                <a:latin typeface="Consolas" panose="020B0609020204030204" pitchFamily="49" charset="0"/>
              </a:rPr>
              <a:t> </a:t>
            </a:r>
            <a:r>
              <a:rPr lang="en-US" sz="918" kern="0" err="1">
                <a:gradFill>
                  <a:gsLst>
                    <a:gs pos="2917">
                      <a:srgbClr val="000000"/>
                    </a:gs>
                    <a:gs pos="30000">
                      <a:srgbClr val="000000"/>
                    </a:gs>
                  </a:gsLst>
                  <a:lin ang="5400000" scaled="0"/>
                </a:gradFill>
                <a:latin typeface="Consolas" panose="020B0609020204030204" pitchFamily="49" charset="0"/>
              </a:rPr>
              <a:t>dp</a:t>
            </a:r>
            <a:r>
              <a:rPr lang="en-US" sz="918" kern="0">
                <a:gradFill>
                  <a:gsLst>
                    <a:gs pos="2917">
                      <a:srgbClr val="000000"/>
                    </a:gs>
                    <a:gs pos="30000">
                      <a:srgbClr val="000000"/>
                    </a:gs>
                  </a:gsLst>
                  <a:lin ang="5400000" scaled="0"/>
                </a:gradFill>
                <a:latin typeface="Consolas" panose="020B0609020204030204" pitchFamily="49" charset="0"/>
              </a:rPr>
              <a:t> </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ON </a:t>
            </a:r>
            <a:r>
              <a:rPr lang="en-US" sz="918" kern="0" err="1">
                <a:gradFill>
                  <a:gsLst>
                    <a:gs pos="2917">
                      <a:srgbClr val="000000"/>
                    </a:gs>
                    <a:gs pos="30000">
                      <a:srgbClr val="000000"/>
                    </a:gs>
                  </a:gsLst>
                  <a:lin ang="5400000" scaled="0"/>
                </a:gradFill>
                <a:latin typeface="Consolas" panose="020B0609020204030204" pitchFamily="49" charset="0"/>
              </a:rPr>
              <a:t>fs.prodkey</a:t>
            </a:r>
            <a:r>
              <a:rPr lang="en-US" sz="918" kern="0">
                <a:gradFill>
                  <a:gsLst>
                    <a:gs pos="2917">
                      <a:srgbClr val="000000"/>
                    </a:gs>
                    <a:gs pos="30000">
                      <a:srgbClr val="000000"/>
                    </a:gs>
                  </a:gsLst>
                  <a:lin ang="5400000" scaled="0"/>
                </a:gradFill>
                <a:latin typeface="Consolas" panose="020B0609020204030204" pitchFamily="49" charset="0"/>
              </a:rPr>
              <a:t> = </a:t>
            </a:r>
            <a:r>
              <a:rPr lang="en-US" sz="918" kern="0" err="1">
                <a:gradFill>
                  <a:gsLst>
                    <a:gs pos="2917">
                      <a:srgbClr val="000000"/>
                    </a:gs>
                    <a:gs pos="30000">
                      <a:srgbClr val="000000"/>
                    </a:gs>
                  </a:gsLst>
                  <a:lin ang="5400000" scaled="0"/>
                </a:gradFill>
                <a:latin typeface="Consolas" panose="020B0609020204030204" pitchFamily="49" charset="0"/>
              </a:rPr>
              <a:t>dp.prodkey</a:t>
            </a:r>
            <a:endParaRPr lang="en-US" sz="918" kern="0">
              <a:gradFill>
                <a:gsLst>
                  <a:gs pos="2917">
                    <a:srgbClr val="000000"/>
                  </a:gs>
                  <a:gs pos="30000">
                    <a:srgbClr val="000000"/>
                  </a:gs>
                </a:gsLst>
                <a:lin ang="5400000" scaled="0"/>
              </a:gradFill>
              <a:latin typeface="Consolas" panose="020B0609020204030204" pitchFamily="49" charset="0"/>
            </a:endParaRP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GROUP BY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ProductName,</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ProductKey</a:t>
            </a:r>
          </a:p>
          <a:p>
            <a:pPr defTabSz="932563">
              <a:defRPr/>
            </a:pPr>
            <a:endParaRPr lang="en-US" sz="918" kern="0">
              <a:gradFill>
                <a:gsLst>
                  <a:gs pos="2917">
                    <a:srgbClr val="000000"/>
                  </a:gs>
                  <a:gs pos="30000">
                    <a:srgbClr val="000000"/>
                  </a:gs>
                </a:gsLst>
                <a:lin ang="5400000" scaled="0"/>
              </a:gradFill>
              <a:latin typeface="Consolas" panose="020B0609020204030204" pitchFamily="49" charset="0"/>
            </a:endParaRPr>
          </a:p>
        </p:txBody>
      </p:sp>
      <p:grpSp>
        <p:nvGrpSpPr>
          <p:cNvPr id="44" name="Group 43">
            <a:extLst>
              <a:ext uri="{FF2B5EF4-FFF2-40B4-BE49-F238E27FC236}">
                <a16:creationId xmlns:a16="http://schemas.microsoft.com/office/drawing/2014/main" id="{6AE3FF3F-EDEC-D942-8D44-829A8203A0C4}"/>
              </a:ext>
            </a:extLst>
          </p:cNvPr>
          <p:cNvGrpSpPr/>
          <p:nvPr/>
        </p:nvGrpSpPr>
        <p:grpSpPr>
          <a:xfrm>
            <a:off x="4443701" y="3465323"/>
            <a:ext cx="7511453" cy="2928515"/>
            <a:chOff x="4356101" y="3397684"/>
            <a:chExt cx="7364838" cy="2871354"/>
          </a:xfrm>
        </p:grpSpPr>
        <p:sp>
          <p:nvSpPr>
            <p:cNvPr id="45" name="Rectangle 44">
              <a:extLst>
                <a:ext uri="{FF2B5EF4-FFF2-40B4-BE49-F238E27FC236}">
                  <a16:creationId xmlns:a16="http://schemas.microsoft.com/office/drawing/2014/main" id="{45A9AE34-1DCC-4746-BA65-1A0115BC63DB}"/>
                </a:ext>
              </a:extLst>
            </p:cNvPr>
            <p:cNvSpPr/>
            <p:nvPr/>
          </p:nvSpPr>
          <p:spPr bwMode="auto">
            <a:xfrm>
              <a:off x="8107973" y="5074752"/>
              <a:ext cx="1428749" cy="664974"/>
            </a:xfrm>
            <a:prstGeom prst="rect">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b="1" kern="0" err="1">
                  <a:solidFill>
                    <a:srgbClr val="243A5E"/>
                  </a:solidFill>
                  <a:latin typeface="Segoe UI Semibold"/>
                </a:rPr>
                <a:t>FactInventory</a:t>
              </a:r>
              <a:r>
                <a:rPr lang="en-US" sz="1020" kern="0">
                  <a:solidFill>
                    <a:srgbClr val="000000"/>
                  </a:solidFill>
                  <a:latin typeface="Segoe UI Semibold"/>
                  <a:ea typeface="Segoe UI" pitchFamily="34" charset="0"/>
                  <a:cs typeface="Segoe UI" pitchFamily="34" charset="0"/>
                </a:rPr>
                <a:t> Table</a:t>
              </a:r>
            </a:p>
          </p:txBody>
        </p:sp>
        <p:sp>
          <p:nvSpPr>
            <p:cNvPr id="46" name="Rectangle 45">
              <a:extLst>
                <a:ext uri="{FF2B5EF4-FFF2-40B4-BE49-F238E27FC236}">
                  <a16:creationId xmlns:a16="http://schemas.microsoft.com/office/drawing/2014/main" id="{3E075A1F-7CAB-A241-B315-E72C35626668}"/>
                </a:ext>
              </a:extLst>
            </p:cNvPr>
            <p:cNvSpPr/>
            <p:nvPr/>
          </p:nvSpPr>
          <p:spPr bwMode="auto">
            <a:xfrm>
              <a:off x="10220324" y="5074752"/>
              <a:ext cx="1500615" cy="664974"/>
            </a:xfrm>
            <a:prstGeom prst="rect">
              <a:avLst/>
            </a:prstGeom>
            <a:noFill/>
            <a:ln w="9525" cap="flat" cmpd="sng" algn="ctr">
              <a:solidFill>
                <a:srgbClr val="8661C5"/>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err="1">
                  <a:solidFill>
                    <a:srgbClr val="8661C5"/>
                  </a:solidFill>
                  <a:latin typeface="Segoe UI Semibold"/>
                  <a:cs typeface="Segoe UI" pitchFamily="34" charset="0"/>
                </a:rPr>
                <a:t>mvw_ProductSales</a:t>
              </a:r>
              <a:endParaRPr lang="en-US" sz="1020" kern="0">
                <a:solidFill>
                  <a:srgbClr val="8661C5"/>
                </a:solidFill>
                <a:latin typeface="Segoe UI Semibold"/>
                <a:cs typeface="Segoe UI" pitchFamily="34" charset="0"/>
              </a:endParaRP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1,000 Records</a:t>
              </a:r>
            </a:p>
          </p:txBody>
        </p:sp>
        <p:cxnSp>
          <p:nvCxnSpPr>
            <p:cNvPr id="47" name="Straight Connector 46">
              <a:extLst>
                <a:ext uri="{FF2B5EF4-FFF2-40B4-BE49-F238E27FC236}">
                  <a16:creationId xmlns:a16="http://schemas.microsoft.com/office/drawing/2014/main" id="{167CDF33-C810-DA44-99F1-6078F7C11235}"/>
                </a:ext>
              </a:extLst>
            </p:cNvPr>
            <p:cNvCxnSpPr>
              <a:cxnSpLocks/>
            </p:cNvCxnSpPr>
            <p:nvPr/>
          </p:nvCxnSpPr>
          <p:spPr>
            <a:xfrm>
              <a:off x="9536723" y="5407239"/>
              <a:ext cx="683602" cy="0"/>
            </a:xfrm>
            <a:prstGeom prst="line">
              <a:avLst/>
            </a:prstGeom>
            <a:noFill/>
            <a:ln w="9525" cap="flat" cmpd="sng" algn="ctr">
              <a:solidFill>
                <a:srgbClr val="000000"/>
              </a:solidFill>
              <a:prstDash val="solid"/>
              <a:headEnd type="none" w="lg" len="med"/>
              <a:tailEnd type="none" w="lg" len="med"/>
            </a:ln>
            <a:effectLst/>
          </p:spPr>
        </p:cxnSp>
        <p:cxnSp>
          <p:nvCxnSpPr>
            <p:cNvPr id="48" name="Straight Connector 47">
              <a:extLst>
                <a:ext uri="{FF2B5EF4-FFF2-40B4-BE49-F238E27FC236}">
                  <a16:creationId xmlns:a16="http://schemas.microsoft.com/office/drawing/2014/main" id="{F369E63B-4EE0-814B-B614-6B916E482934}"/>
                </a:ext>
              </a:extLst>
            </p:cNvPr>
            <p:cNvCxnSpPr>
              <a:cxnSpLocks/>
            </p:cNvCxnSpPr>
            <p:nvPr/>
          </p:nvCxnSpPr>
          <p:spPr>
            <a:xfrm flipV="1">
              <a:off x="9877425" y="4504630"/>
              <a:ext cx="0" cy="902609"/>
            </a:xfrm>
            <a:prstGeom prst="line">
              <a:avLst/>
            </a:prstGeom>
            <a:noFill/>
            <a:ln w="9525" cap="flat" cmpd="sng" algn="ctr">
              <a:solidFill>
                <a:srgbClr val="000000"/>
              </a:solidFill>
              <a:prstDash val="solid"/>
              <a:headEnd type="none" w="lg" len="med"/>
              <a:tailEnd type="triangle" w="lg" len="med"/>
            </a:ln>
            <a:effectLst/>
          </p:spPr>
        </p:cxnSp>
        <p:sp>
          <p:nvSpPr>
            <p:cNvPr id="49" name="Rectangle 48">
              <a:extLst>
                <a:ext uri="{FF2B5EF4-FFF2-40B4-BE49-F238E27FC236}">
                  <a16:creationId xmlns:a16="http://schemas.microsoft.com/office/drawing/2014/main" id="{A4E2CF09-E279-F743-9F6E-4CF6C6F76AB2}"/>
                </a:ext>
              </a:extLst>
            </p:cNvPr>
            <p:cNvSpPr/>
            <p:nvPr/>
          </p:nvSpPr>
          <p:spPr bwMode="auto">
            <a:xfrm>
              <a:off x="4356101" y="3397684"/>
              <a:ext cx="3203358" cy="287135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020" kern="0">
                  <a:gradFill>
                    <a:gsLst>
                      <a:gs pos="2917">
                        <a:srgbClr val="000000"/>
                      </a:gs>
                      <a:gs pos="30000">
                        <a:srgbClr val="000000"/>
                      </a:gs>
                    </a:gsLst>
                    <a:lin ang="5400000" scaled="0"/>
                  </a:gradFill>
                  <a:latin typeface="Consolas" panose="020B0609020204030204" pitchFamily="49" charset="0"/>
                </a:rPr>
                <a:t>SELECT</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  &lt;COLUMNS&gt;</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FROM FactSales fs</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INNER JOIN</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a:t>
              </a:r>
            </a:p>
            <a:p>
              <a:pPr defTabSz="932563">
                <a:defRPr/>
              </a:pPr>
              <a:r>
                <a:rPr lang="en-US" sz="1020" kern="0">
                  <a:solidFill>
                    <a:srgbClr val="0078D4"/>
                  </a:solidFill>
                  <a:latin typeface="Consolas" panose="020B0609020204030204" pitchFamily="49" charset="0"/>
                </a:rPr>
                <a:t>  </a:t>
              </a:r>
              <a:r>
                <a:rPr lang="en-US" sz="1020" kern="0">
                  <a:solidFill>
                    <a:srgbClr val="8661C5"/>
                  </a:solidFill>
                  <a:latin typeface="Consolas" panose="020B0609020204030204" pitchFamily="49" charset="0"/>
                </a:rPr>
                <a:t>SELECT</a:t>
              </a:r>
            </a:p>
            <a:p>
              <a:pPr defTabSz="932563">
                <a:defRPr/>
              </a:pPr>
              <a:r>
                <a:rPr lang="en-US" sz="1020" kern="0">
                  <a:solidFill>
                    <a:srgbClr val="8661C5"/>
                  </a:solidFill>
                  <a:latin typeface="Consolas" panose="020B0609020204030204" pitchFamily="49" charset="0"/>
                </a:rPr>
                <a:t>    ProductName</a:t>
              </a:r>
            </a:p>
            <a:p>
              <a:pPr defTabSz="932563">
                <a:defRPr/>
              </a:pPr>
              <a:r>
                <a:rPr lang="en-US" sz="1020" kern="0">
                  <a:solidFill>
                    <a:srgbClr val="8661C5"/>
                  </a:solidFill>
                  <a:latin typeface="Consolas" panose="020B0609020204030204" pitchFamily="49" charset="0"/>
                </a:rPr>
                <a:t>    ProductKey,</a:t>
              </a:r>
            </a:p>
            <a:p>
              <a:pPr defTabSz="932563">
                <a:defRPr/>
              </a:pPr>
              <a:r>
                <a:rPr lang="en-US" sz="1020" kern="0">
                  <a:solidFill>
                    <a:srgbClr val="8661C5"/>
                  </a:solidFill>
                  <a:latin typeface="Consolas" panose="020B0609020204030204" pitchFamily="49" charset="0"/>
                </a:rPr>
                <a:t>    SUM(Amount) AS TotalSales</a:t>
              </a:r>
            </a:p>
            <a:p>
              <a:pPr defTabSz="932563">
                <a:defRPr/>
              </a:pPr>
              <a:r>
                <a:rPr lang="en-US" sz="1020" kern="0">
                  <a:solidFill>
                    <a:srgbClr val="8661C5"/>
                  </a:solidFill>
                  <a:latin typeface="Consolas" panose="020B0609020204030204" pitchFamily="49" charset="0"/>
                </a:rPr>
                <a:t>  FROM</a:t>
              </a:r>
            </a:p>
            <a:p>
              <a:pPr defTabSz="932563">
                <a:defRPr/>
              </a:pPr>
              <a:r>
                <a:rPr lang="en-US" sz="1020" kern="0">
                  <a:solidFill>
                    <a:srgbClr val="8661C5"/>
                  </a:solidFill>
                  <a:latin typeface="Consolas" panose="020B0609020204030204" pitchFamily="49" charset="0"/>
                </a:rPr>
                <a:t>    FactSales fs</a:t>
              </a:r>
            </a:p>
            <a:p>
              <a:pPr defTabSz="932563">
                <a:defRPr/>
              </a:pPr>
              <a:r>
                <a:rPr lang="en-US" sz="1020" kern="0">
                  <a:solidFill>
                    <a:srgbClr val="8661C5"/>
                  </a:solidFill>
                  <a:latin typeface="Consolas" panose="020B0609020204030204" pitchFamily="49" charset="0"/>
                </a:rPr>
                <a:t>  INNER JOIN DimProduct </a:t>
              </a:r>
              <a:r>
                <a:rPr lang="en-US" sz="1020" kern="0" err="1">
                  <a:solidFill>
                    <a:srgbClr val="8661C5"/>
                  </a:solidFill>
                  <a:latin typeface="Consolas" panose="020B0609020204030204" pitchFamily="49" charset="0"/>
                </a:rPr>
                <a:t>dp</a:t>
              </a:r>
              <a:endParaRPr lang="en-US" sz="1020" kern="0">
                <a:solidFill>
                  <a:srgbClr val="8661C5"/>
                </a:solidFill>
                <a:latin typeface="Consolas" panose="020B0609020204030204" pitchFamily="49" charset="0"/>
              </a:endParaRPr>
            </a:p>
            <a:p>
              <a:pPr defTabSz="932563">
                <a:defRPr/>
              </a:pPr>
              <a:r>
                <a:rPr lang="en-US" sz="1020" kern="0">
                  <a:solidFill>
                    <a:srgbClr val="8661C5"/>
                  </a:solidFill>
                  <a:latin typeface="Consolas" panose="020B0609020204030204" pitchFamily="49" charset="0"/>
                </a:rPr>
                <a:t>  GROUP BY</a:t>
              </a:r>
            </a:p>
            <a:p>
              <a:pPr defTabSz="932563">
                <a:defRPr/>
              </a:pPr>
              <a:r>
                <a:rPr lang="en-US" sz="1020" kern="0">
                  <a:solidFill>
                    <a:srgbClr val="8661C5"/>
                  </a:solidFill>
                  <a:latin typeface="Consolas" panose="020B0609020204030204" pitchFamily="49" charset="0"/>
                </a:rPr>
                <a:t>    ProductName,</a:t>
              </a:r>
            </a:p>
            <a:p>
              <a:pPr defTabSz="932563">
                <a:defRPr/>
              </a:pPr>
              <a:r>
                <a:rPr lang="en-US" sz="1020" kern="0">
                  <a:solidFill>
                    <a:srgbClr val="8661C5"/>
                  </a:solidFill>
                  <a:latin typeface="Consolas" panose="020B0609020204030204" pitchFamily="49" charset="0"/>
                </a:rPr>
                <a:t>    ProductKey</a:t>
              </a:r>
              <a:r>
                <a:rPr lang="en-US" sz="1020" kern="0">
                  <a:solidFill>
                    <a:srgbClr val="0078D4"/>
                  </a:solidFill>
                  <a:latin typeface="Consolas" panose="020B0609020204030204" pitchFamily="49" charset="0"/>
                </a:rPr>
                <a:t> </a:t>
              </a:r>
              <a:r>
                <a:rPr lang="en-US" sz="1020" kern="0">
                  <a:gradFill>
                    <a:gsLst>
                      <a:gs pos="2917">
                        <a:srgbClr val="000000"/>
                      </a:gs>
                      <a:gs pos="30000">
                        <a:srgbClr val="000000"/>
                      </a:gs>
                    </a:gsLst>
                    <a:lin ang="5400000" scaled="0"/>
                  </a:gradFill>
                  <a:latin typeface="Consolas" panose="020B0609020204030204" pitchFamily="49" charset="0"/>
                </a:rPr>
                <a:t>) </a:t>
              </a:r>
              <a:r>
                <a:rPr lang="en-US" sz="1020" kern="0" err="1">
                  <a:gradFill>
                    <a:gsLst>
                      <a:gs pos="2917">
                        <a:srgbClr val="000000"/>
                      </a:gs>
                      <a:gs pos="30000">
                        <a:srgbClr val="000000"/>
                      </a:gs>
                    </a:gsLst>
                    <a:lin ang="5400000" scaled="0"/>
                  </a:gradFill>
                  <a:latin typeface="Consolas" panose="020B0609020204030204" pitchFamily="49" charset="0"/>
                </a:rPr>
                <a:t>ps</a:t>
              </a:r>
              <a:endParaRPr lang="en-US" sz="1020" kern="0">
                <a:gradFill>
                  <a:gsLst>
                    <a:gs pos="2917">
                      <a:srgbClr val="000000"/>
                    </a:gs>
                    <a:gs pos="30000">
                      <a:srgbClr val="000000"/>
                    </a:gs>
                  </a:gsLst>
                  <a:lin ang="5400000" scaled="0"/>
                </a:gradFill>
                <a:latin typeface="Consolas" panose="020B0609020204030204" pitchFamily="49" charset="0"/>
              </a:endParaRPr>
            </a:p>
            <a:p>
              <a:pPr marL="0" lvl="1" defTabSz="932563">
                <a:defRPr/>
              </a:pPr>
              <a:r>
                <a:rPr lang="en-US" sz="1020" kern="0">
                  <a:gradFill>
                    <a:gsLst>
                      <a:gs pos="2917">
                        <a:srgbClr val="000000"/>
                      </a:gs>
                      <a:gs pos="30000">
                        <a:srgbClr val="000000"/>
                      </a:gs>
                    </a:gsLst>
                    <a:lin ang="5400000" scaled="0"/>
                  </a:gradFill>
                  <a:latin typeface="Consolas" panose="020B0609020204030204" pitchFamily="49" charset="0"/>
                </a:rPr>
                <a:t>INNER JOIN </a:t>
              </a:r>
              <a:r>
                <a:rPr lang="en-US" sz="918" b="1" kern="0" err="1">
                  <a:solidFill>
                    <a:srgbClr val="243A5E"/>
                  </a:solidFill>
                  <a:latin typeface="Consolas" panose="020B0609020204030204" pitchFamily="49" charset="0"/>
                </a:rPr>
                <a:t>FactInventory</a:t>
              </a:r>
              <a:endParaRPr lang="en-US" sz="918" b="1" kern="0">
                <a:solidFill>
                  <a:srgbClr val="243A5E"/>
                </a:solidFill>
                <a:latin typeface="Consolas" panose="020B0609020204030204" pitchFamily="49" charset="0"/>
              </a:endParaRPr>
            </a:p>
            <a:p>
              <a:pPr marL="0" lvl="1" defTabSz="932563">
                <a:defRPr/>
              </a:pPr>
              <a:r>
                <a:rPr lang="en-US" sz="1020" kern="0">
                  <a:gradFill>
                    <a:gsLst>
                      <a:gs pos="2917">
                        <a:srgbClr val="000000"/>
                      </a:gs>
                      <a:gs pos="30000">
                        <a:srgbClr val="000000"/>
                      </a:gs>
                    </a:gsLst>
                    <a:lin ang="5400000" scaled="0"/>
                  </a:gradFill>
                  <a:latin typeface="Consolas" panose="020B0609020204030204" pitchFamily="49" charset="0"/>
                </a:rPr>
                <a:t>GROUP BY …</a:t>
              </a:r>
            </a:p>
            <a:p>
              <a:pPr marL="466281" lvl="1" defTabSz="932563">
                <a:defRPr/>
              </a:pPr>
              <a:endParaRPr lang="en-US" sz="1632" kern="0">
                <a:gradFill>
                  <a:gsLst>
                    <a:gs pos="2917">
                      <a:srgbClr val="000000"/>
                    </a:gs>
                    <a:gs pos="30000">
                      <a:srgbClr val="000000"/>
                    </a:gs>
                  </a:gsLst>
                  <a:lin ang="5400000" scaled="0"/>
                </a:gradFill>
                <a:latin typeface="Consolas" panose="020B0609020204030204" pitchFamily="49" charset="0"/>
              </a:endParaRPr>
            </a:p>
            <a:p>
              <a:pPr defTabSz="932563">
                <a:defRPr/>
              </a:pPr>
              <a:endParaRPr lang="en-US" sz="1632" kern="0">
                <a:gradFill>
                  <a:gsLst>
                    <a:gs pos="2917">
                      <a:srgbClr val="000000"/>
                    </a:gs>
                    <a:gs pos="30000">
                      <a:srgbClr val="000000"/>
                    </a:gs>
                  </a:gsLst>
                  <a:lin ang="5400000" scaled="0"/>
                </a:gradFill>
                <a:latin typeface="Consolas" panose="020B0609020204030204" pitchFamily="49" charset="0"/>
              </a:endParaRPr>
            </a:p>
          </p:txBody>
        </p:sp>
        <p:pic>
          <p:nvPicPr>
            <p:cNvPr id="50" name="Graphic 49">
              <a:extLst>
                <a:ext uri="{FF2B5EF4-FFF2-40B4-BE49-F238E27FC236}">
                  <a16:creationId xmlns:a16="http://schemas.microsoft.com/office/drawing/2014/main" id="{9F9523F3-0967-7441-A274-EE0F947B8F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6997" y="3594834"/>
              <a:ext cx="839089" cy="839089"/>
            </a:xfrm>
            <a:prstGeom prst="rect">
              <a:avLst/>
            </a:prstGeom>
          </p:spPr>
        </p:pic>
      </p:grpSp>
      <p:grpSp>
        <p:nvGrpSpPr>
          <p:cNvPr id="51" name="Group 50">
            <a:extLst>
              <a:ext uri="{FF2B5EF4-FFF2-40B4-BE49-F238E27FC236}">
                <a16:creationId xmlns:a16="http://schemas.microsoft.com/office/drawing/2014/main" id="{3B20EF09-ACB6-CA4F-B388-E98DAA45BD4A}"/>
              </a:ext>
            </a:extLst>
          </p:cNvPr>
          <p:cNvGrpSpPr/>
          <p:nvPr/>
        </p:nvGrpSpPr>
        <p:grpSpPr>
          <a:xfrm>
            <a:off x="4168452" y="1180052"/>
            <a:ext cx="2583759" cy="4771770"/>
            <a:chOff x="4086224" y="1157019"/>
            <a:chExt cx="2533327" cy="4678631"/>
          </a:xfrm>
        </p:grpSpPr>
        <p:sp>
          <p:nvSpPr>
            <p:cNvPr id="52" name="Rectangle 51">
              <a:extLst>
                <a:ext uri="{FF2B5EF4-FFF2-40B4-BE49-F238E27FC236}">
                  <a16:creationId xmlns:a16="http://schemas.microsoft.com/office/drawing/2014/main" id="{95E5F0F4-5470-9644-9823-1ACD5AF2971A}"/>
                </a:ext>
              </a:extLst>
            </p:cNvPr>
            <p:cNvSpPr/>
            <p:nvPr/>
          </p:nvSpPr>
          <p:spPr bwMode="auto">
            <a:xfrm>
              <a:off x="4619614" y="4311650"/>
              <a:ext cx="1999937" cy="1524000"/>
            </a:xfrm>
            <a:prstGeom prst="rect">
              <a:avLst/>
            </a:prstGeom>
            <a:no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1A4BA7AE-1974-C548-94ED-EF2BB0F4544B}"/>
                </a:ext>
              </a:extLst>
            </p:cNvPr>
            <p:cNvSpPr/>
            <p:nvPr/>
          </p:nvSpPr>
          <p:spPr bwMode="auto">
            <a:xfrm>
              <a:off x="4495789" y="1157019"/>
              <a:ext cx="1999937" cy="1524000"/>
            </a:xfrm>
            <a:prstGeom prst="rect">
              <a:avLst/>
            </a:prstGeom>
            <a:no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6C8A09E7-0F08-8F4B-AF5F-98F5B6394A5E}"/>
                </a:ext>
              </a:extLst>
            </p:cNvPr>
            <p:cNvGrpSpPr/>
            <p:nvPr/>
          </p:nvGrpSpPr>
          <p:grpSpPr>
            <a:xfrm>
              <a:off x="4086224" y="1919019"/>
              <a:ext cx="533391" cy="3178175"/>
              <a:chOff x="4086224" y="1919019"/>
              <a:chExt cx="533391" cy="3178175"/>
            </a:xfrm>
          </p:grpSpPr>
          <p:cxnSp>
            <p:nvCxnSpPr>
              <p:cNvPr id="55" name="Straight Connector 54">
                <a:extLst>
                  <a:ext uri="{FF2B5EF4-FFF2-40B4-BE49-F238E27FC236}">
                    <a16:creationId xmlns:a16="http://schemas.microsoft.com/office/drawing/2014/main" id="{AB9AAAD5-4781-9548-BBF2-C3DFEBB514B1}"/>
                  </a:ext>
                </a:extLst>
              </p:cNvPr>
              <p:cNvCxnSpPr>
                <a:cxnSpLocks/>
              </p:cNvCxnSpPr>
              <p:nvPr/>
            </p:nvCxnSpPr>
            <p:spPr>
              <a:xfrm flipH="1">
                <a:off x="4086225" y="1926162"/>
                <a:ext cx="409564" cy="0"/>
              </a:xfrm>
              <a:prstGeom prst="line">
                <a:avLst/>
              </a:prstGeom>
              <a:noFill/>
              <a:ln w="15875" cap="flat" cmpd="sng" algn="ctr">
                <a:solidFill>
                  <a:srgbClr val="0078D4"/>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4B8730D8-63D8-424C-B436-14D83136E341}"/>
                  </a:ext>
                </a:extLst>
              </p:cNvPr>
              <p:cNvCxnSpPr>
                <a:cxnSpLocks/>
              </p:cNvCxnSpPr>
              <p:nvPr/>
            </p:nvCxnSpPr>
            <p:spPr>
              <a:xfrm flipH="1">
                <a:off x="4086225" y="5087670"/>
                <a:ext cx="533390" cy="0"/>
              </a:xfrm>
              <a:prstGeom prst="line">
                <a:avLst/>
              </a:prstGeom>
              <a:noFill/>
              <a:ln w="15875" cap="flat" cmpd="sng" algn="ctr">
                <a:solidFill>
                  <a:srgbClr val="0078D4"/>
                </a:solidFill>
                <a:prstDash val="solid"/>
                <a:headEnd type="none" w="med" len="med"/>
                <a:tailEnd type="none" w="med" len="med"/>
              </a:ln>
              <a:effectLst/>
            </p:spPr>
          </p:cxnSp>
          <p:cxnSp>
            <p:nvCxnSpPr>
              <p:cNvPr id="57" name="Straight Connector 56">
                <a:extLst>
                  <a:ext uri="{FF2B5EF4-FFF2-40B4-BE49-F238E27FC236}">
                    <a16:creationId xmlns:a16="http://schemas.microsoft.com/office/drawing/2014/main" id="{AF3EA2FF-F631-0D44-B464-0300D607666A}"/>
                  </a:ext>
                </a:extLst>
              </p:cNvPr>
              <p:cNvCxnSpPr>
                <a:cxnSpLocks/>
              </p:cNvCxnSpPr>
              <p:nvPr/>
            </p:nvCxnSpPr>
            <p:spPr>
              <a:xfrm flipH="1">
                <a:off x="4086224" y="1919019"/>
                <a:ext cx="4" cy="3178175"/>
              </a:xfrm>
              <a:prstGeom prst="line">
                <a:avLst/>
              </a:prstGeom>
              <a:noFill/>
              <a:ln w="15875" cap="flat" cmpd="sng" algn="ctr">
                <a:solidFill>
                  <a:srgbClr val="0078D4"/>
                </a:solidFill>
                <a:prstDash val="solid"/>
                <a:headEnd type="none" w="med" len="med"/>
                <a:tailEnd type="none" w="med" len="med"/>
              </a:ln>
              <a:effectLst/>
            </p:spPr>
          </p:cxnSp>
        </p:grpSp>
      </p:grpSp>
      <p:grpSp>
        <p:nvGrpSpPr>
          <p:cNvPr id="58" name="Group 57">
            <a:extLst>
              <a:ext uri="{FF2B5EF4-FFF2-40B4-BE49-F238E27FC236}">
                <a16:creationId xmlns:a16="http://schemas.microsoft.com/office/drawing/2014/main" id="{47F94BCD-5A87-F74B-81E8-7B8B6BA789B7}"/>
              </a:ext>
            </a:extLst>
          </p:cNvPr>
          <p:cNvGrpSpPr/>
          <p:nvPr/>
        </p:nvGrpSpPr>
        <p:grpSpPr>
          <a:xfrm>
            <a:off x="4660243" y="4365099"/>
            <a:ext cx="7415882" cy="1892895"/>
            <a:chOff x="4568416" y="4279898"/>
            <a:chExt cx="7271133" cy="1855948"/>
          </a:xfrm>
        </p:grpSpPr>
        <p:sp>
          <p:nvSpPr>
            <p:cNvPr id="59" name="Rectangle 58">
              <a:extLst>
                <a:ext uri="{FF2B5EF4-FFF2-40B4-BE49-F238E27FC236}">
                  <a16:creationId xmlns:a16="http://schemas.microsoft.com/office/drawing/2014/main" id="{5BC39E05-D0FC-364E-B934-75683E951CC1}"/>
                </a:ext>
              </a:extLst>
            </p:cNvPr>
            <p:cNvSpPr/>
            <p:nvPr/>
          </p:nvSpPr>
          <p:spPr bwMode="auto">
            <a:xfrm>
              <a:off x="4568416" y="4279898"/>
              <a:ext cx="2108609" cy="1601789"/>
            </a:xfrm>
            <a:prstGeom prst="rect">
              <a:avLst/>
            </a:prstGeom>
            <a:noFill/>
            <a:ln w="1587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B0E40F06-EEA9-6844-BE30-4186B6CBB6A5}"/>
                </a:ext>
              </a:extLst>
            </p:cNvPr>
            <p:cNvSpPr/>
            <p:nvPr/>
          </p:nvSpPr>
          <p:spPr bwMode="auto">
            <a:xfrm>
              <a:off x="10104673" y="4938832"/>
              <a:ext cx="1734876" cy="942852"/>
            </a:xfrm>
            <a:prstGeom prst="rect">
              <a:avLst/>
            </a:prstGeom>
            <a:noFill/>
            <a:ln w="1587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B2D2EFA2-CD5F-8946-B6BD-895D24B68BE4}"/>
                </a:ext>
              </a:extLst>
            </p:cNvPr>
            <p:cNvCxnSpPr>
              <a:cxnSpLocks/>
            </p:cNvCxnSpPr>
            <p:nvPr/>
          </p:nvCxnSpPr>
          <p:spPr>
            <a:xfrm flipV="1">
              <a:off x="6410330" y="5881684"/>
              <a:ext cx="0" cy="254162"/>
            </a:xfrm>
            <a:prstGeom prst="line">
              <a:avLst/>
            </a:prstGeom>
            <a:noFill/>
            <a:ln w="15875" cap="flat" cmpd="sng" algn="ctr">
              <a:solidFill>
                <a:srgbClr val="D83B01"/>
              </a:solidFill>
              <a:prstDash val="solid"/>
              <a:headEnd type="none" w="med" len="med"/>
              <a:tailEnd type="none" w="med" len="med"/>
            </a:ln>
            <a:effectLst/>
          </p:spPr>
        </p:cxnSp>
        <p:cxnSp>
          <p:nvCxnSpPr>
            <p:cNvPr id="62" name="Straight Connector 61">
              <a:extLst>
                <a:ext uri="{FF2B5EF4-FFF2-40B4-BE49-F238E27FC236}">
                  <a16:creationId xmlns:a16="http://schemas.microsoft.com/office/drawing/2014/main" id="{064F40FC-37F8-7442-AA9A-78FB49EE6CD9}"/>
                </a:ext>
              </a:extLst>
            </p:cNvPr>
            <p:cNvCxnSpPr>
              <a:cxnSpLocks/>
            </p:cNvCxnSpPr>
            <p:nvPr/>
          </p:nvCxnSpPr>
          <p:spPr>
            <a:xfrm flipH="1">
              <a:off x="6410330" y="6130922"/>
              <a:ext cx="4623430" cy="0"/>
            </a:xfrm>
            <a:prstGeom prst="line">
              <a:avLst/>
            </a:prstGeom>
            <a:noFill/>
            <a:ln w="15875" cap="flat" cmpd="sng" algn="ctr">
              <a:solidFill>
                <a:srgbClr val="D83B01"/>
              </a:solidFill>
              <a:prstDash val="solid"/>
              <a:headEnd type="none" w="med" len="med"/>
              <a:tailEnd type="none" w="med" len="med"/>
            </a:ln>
            <a:effectLst/>
          </p:spPr>
        </p:cxnSp>
        <p:cxnSp>
          <p:nvCxnSpPr>
            <p:cNvPr id="63" name="Straight Connector 62">
              <a:extLst>
                <a:ext uri="{FF2B5EF4-FFF2-40B4-BE49-F238E27FC236}">
                  <a16:creationId xmlns:a16="http://schemas.microsoft.com/office/drawing/2014/main" id="{94127AA7-D7D1-F44B-B16C-D20DB644DA1B}"/>
                </a:ext>
              </a:extLst>
            </p:cNvPr>
            <p:cNvCxnSpPr>
              <a:cxnSpLocks/>
            </p:cNvCxnSpPr>
            <p:nvPr/>
          </p:nvCxnSpPr>
          <p:spPr>
            <a:xfrm flipV="1">
              <a:off x="11026145" y="5876760"/>
              <a:ext cx="0" cy="254162"/>
            </a:xfrm>
            <a:prstGeom prst="line">
              <a:avLst/>
            </a:prstGeom>
            <a:noFill/>
            <a:ln w="15875" cap="flat" cmpd="sng" algn="ctr">
              <a:solidFill>
                <a:srgbClr val="D83B01"/>
              </a:solidFill>
              <a:prstDash val="solid"/>
              <a:headEnd type="none" w="med" len="med"/>
              <a:tailEnd type="none" w="med" len="med"/>
            </a:ln>
            <a:effectLst/>
          </p:spPr>
        </p:cxnSp>
      </p:grpSp>
    </p:spTree>
    <p:extLst>
      <p:ext uri="{BB962C8B-B14F-4D97-AF65-F5344CB8AC3E}">
        <p14:creationId xmlns:p14="http://schemas.microsoft.com/office/powerpoint/2010/main" val="113621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a:extLst>
              <a:ext uri="{FF2B5EF4-FFF2-40B4-BE49-F238E27FC236}">
                <a16:creationId xmlns:a16="http://schemas.microsoft.com/office/drawing/2014/main" id="{48C646BE-D54D-D849-BE6D-62C486BC1359}"/>
              </a:ext>
            </a:extLst>
          </p:cNvPr>
          <p:cNvSpPr txBox="1">
            <a:spLocks/>
          </p:cNvSpPr>
          <p:nvPr/>
        </p:nvSpPr>
        <p:spPr>
          <a:xfrm>
            <a:off x="600856" y="2930616"/>
            <a:ext cx="3245373" cy="30097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lvl="0">
              <a:defRPr/>
            </a:pPr>
            <a:r>
              <a:rPr lang="en-US" sz="3672" spc="-51">
                <a:solidFill>
                  <a:srgbClr val="000000"/>
                </a:solidFill>
                <a:latin typeface="Segoe UI Semibold"/>
              </a:rPr>
              <a:t>Scaling to Petabytes</a:t>
            </a:r>
            <a:br>
              <a:rPr lang="en-US" sz="3672" spc="-51">
                <a:solidFill>
                  <a:srgbClr val="000000"/>
                </a:solidFill>
                <a:latin typeface="Segoe UI Semibold"/>
              </a:rPr>
            </a:br>
            <a:br>
              <a:rPr lang="en-US" sz="3672" spc="-51">
                <a:solidFill>
                  <a:srgbClr val="000000"/>
                </a:solidFill>
                <a:latin typeface="Segoe UI Semibold"/>
              </a:rPr>
            </a:br>
            <a:r>
              <a:rPr lang="en-US" sz="2448" b="1">
                <a:solidFill>
                  <a:prstClr val="black"/>
                </a:solidFill>
              </a:rPr>
              <a:t>Materialized Views</a:t>
            </a:r>
            <a:br>
              <a:rPr lang="en-US" sz="2448" b="1">
                <a:solidFill>
                  <a:prstClr val="black"/>
                </a:solidFill>
              </a:rPr>
            </a:br>
            <a:r>
              <a:rPr lang="en-US" sz="1020" b="1">
                <a:solidFill>
                  <a:prstClr val="black"/>
                </a:solidFill>
              </a:rPr>
              <a:t>Transactional consistently to data modification</a:t>
            </a:r>
            <a:br>
              <a:rPr lang="en-US" sz="1020" b="1">
                <a:solidFill>
                  <a:prstClr val="black"/>
                </a:solidFill>
              </a:rPr>
            </a:br>
            <a:r>
              <a:rPr lang="en-US" sz="1020" b="1">
                <a:solidFill>
                  <a:prstClr val="black"/>
                </a:solidFill>
              </a:rPr>
              <a:t>Automatic Query Optimizer matching</a:t>
            </a:r>
            <a:br>
              <a:rPr lang="en-US" sz="2448" spc="-51">
                <a:solidFill>
                  <a:prstClr val="black"/>
                </a:solidFill>
                <a:latin typeface="Segoe UI Semibold"/>
              </a:rPr>
            </a:br>
            <a:endParaRPr lang="en-US" sz="3672" spc="-51">
              <a:solidFill>
                <a:srgbClr val="000000"/>
              </a:solidFill>
              <a:latin typeface="Segoe UI Semibold"/>
            </a:endParaRPr>
          </a:p>
        </p:txBody>
      </p:sp>
      <p:graphicFrame>
        <p:nvGraphicFramePr>
          <p:cNvPr id="6" name="Chart 5">
            <a:extLst>
              <a:ext uri="{FF2B5EF4-FFF2-40B4-BE49-F238E27FC236}">
                <a16:creationId xmlns:a16="http://schemas.microsoft.com/office/drawing/2014/main" id="{0081D9FD-1E0F-4B43-80D3-D94A8BEE96D8}"/>
              </a:ext>
            </a:extLst>
          </p:cNvPr>
          <p:cNvGraphicFramePr>
            <a:graphicFrameLocks/>
          </p:cNvGraphicFramePr>
          <p:nvPr/>
        </p:nvGraphicFramePr>
        <p:xfrm>
          <a:off x="3927142" y="699452"/>
          <a:ext cx="7955106" cy="58007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10964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F20059-97B5-1343-97E0-E1B69E2DAA72}"/>
              </a:ext>
            </a:extLst>
          </p:cNvPr>
          <p:cNvSpPr/>
          <p:nvPr/>
        </p:nvSpPr>
        <p:spPr bwMode="auto">
          <a:xfrm>
            <a:off x="5041151" y="598382"/>
            <a:ext cx="5871160" cy="7573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428">
                <a:gradFill>
                  <a:gsLst>
                    <a:gs pos="2917">
                      <a:srgbClr val="000000"/>
                    </a:gs>
                    <a:gs pos="30000">
                      <a:srgbClr val="000000"/>
                    </a:gs>
                  </a:gsLst>
                  <a:lin ang="5400000" scaled="0"/>
                </a:gradFill>
                <a:latin typeface="Consolas" panose="020B0609020204030204" pitchFamily="49" charset="0"/>
              </a:rPr>
              <a:t>SELECT </a:t>
            </a:r>
            <a:r>
              <a:rPr lang="en-US" sz="1428" b="1">
                <a:solidFill>
                  <a:srgbClr val="0078D4"/>
                </a:solidFill>
                <a:latin typeface="Consolas" panose="020B0609020204030204" pitchFamily="49" charset="0"/>
              </a:rPr>
              <a:t>CustomerKey</a:t>
            </a:r>
            <a:r>
              <a:rPr lang="en-US" sz="1428">
                <a:gradFill>
                  <a:gsLst>
                    <a:gs pos="2917">
                      <a:srgbClr val="000000"/>
                    </a:gs>
                    <a:gs pos="30000">
                      <a:srgbClr val="000000"/>
                    </a:gs>
                  </a:gsLst>
                  <a:lin ang="5400000" scaled="0"/>
                </a:gradFill>
                <a:latin typeface="Consolas" panose="020B0609020204030204" pitchFamily="49" charset="0"/>
              </a:rPr>
              <a:t>, SUM(</a:t>
            </a:r>
            <a:r>
              <a:rPr lang="en-US" sz="1428" b="1">
                <a:solidFill>
                  <a:srgbClr val="0078D4"/>
                </a:solidFill>
                <a:latin typeface="Consolas" panose="020B0609020204030204" pitchFamily="49" charset="0"/>
              </a:rPr>
              <a:t>Amount</a:t>
            </a:r>
            <a:r>
              <a:rPr lang="en-US" sz="1428">
                <a:gradFill>
                  <a:gsLst>
                    <a:gs pos="2917">
                      <a:srgbClr val="000000"/>
                    </a:gs>
                    <a:gs pos="30000">
                      <a:srgbClr val="000000"/>
                    </a:gs>
                  </a:gsLst>
                  <a:lin ang="5400000" scaled="0"/>
                </a:gradFill>
                <a:latin typeface="Consolas" panose="020B0609020204030204" pitchFamily="49" charset="0"/>
              </a:rPr>
              <a:t>) FROM &lt;table&gt;</a:t>
            </a:r>
          </a:p>
          <a:p>
            <a:pPr defTabSz="932563">
              <a:defRPr/>
            </a:pPr>
            <a:r>
              <a:rPr lang="en-US" sz="1428">
                <a:gradFill>
                  <a:gsLst>
                    <a:gs pos="2917">
                      <a:srgbClr val="000000"/>
                    </a:gs>
                    <a:gs pos="30000">
                      <a:srgbClr val="000000"/>
                    </a:gs>
                  </a:gsLst>
                  <a:lin ang="5400000" scaled="0"/>
                </a:gradFill>
                <a:latin typeface="Consolas" panose="020B0609020204030204" pitchFamily="49" charset="0"/>
              </a:rPr>
              <a:t>WHERE CustomerKey = </a:t>
            </a:r>
            <a:r>
              <a:rPr lang="en-US" sz="1428" b="1">
                <a:solidFill>
                  <a:srgbClr val="0078D4"/>
                </a:solidFill>
                <a:latin typeface="Consolas" panose="020B0609020204030204" pitchFamily="49" charset="0"/>
              </a:rPr>
              <a:t>489233</a:t>
            </a:r>
            <a:r>
              <a:rPr lang="en-US" sz="1428">
                <a:gradFill>
                  <a:gsLst>
                    <a:gs pos="2917">
                      <a:srgbClr val="000000"/>
                    </a:gs>
                    <a:gs pos="30000">
                      <a:srgbClr val="000000"/>
                    </a:gs>
                  </a:gsLst>
                  <a:lin ang="5400000" scaled="0"/>
                </a:gradFill>
                <a:latin typeface="Consolas" panose="020B0609020204030204" pitchFamily="49" charset="0"/>
              </a:rPr>
              <a:t> </a:t>
            </a:r>
          </a:p>
        </p:txBody>
      </p:sp>
      <p:sp>
        <p:nvSpPr>
          <p:cNvPr id="74" name="TextBox 73">
            <a:extLst>
              <a:ext uri="{FF2B5EF4-FFF2-40B4-BE49-F238E27FC236}">
                <a16:creationId xmlns:a16="http://schemas.microsoft.com/office/drawing/2014/main" id="{4632E263-8CA5-DF45-A477-C214AB7F0256}"/>
              </a:ext>
            </a:extLst>
          </p:cNvPr>
          <p:cNvSpPr txBox="1"/>
          <p:nvPr/>
        </p:nvSpPr>
        <p:spPr>
          <a:xfrm>
            <a:off x="5041150" y="1589762"/>
            <a:ext cx="1010320" cy="144069"/>
          </a:xfrm>
          <a:prstGeom prst="rect">
            <a:avLst/>
          </a:prstGeom>
          <a:noFill/>
        </p:spPr>
        <p:txBody>
          <a:bodyPr wrap="square" lIns="0" tIns="0" rIns="0" bIns="0" rtlCol="0">
            <a:spAutoFit/>
          </a:bodyPr>
          <a:lstStyle/>
          <a:p>
            <a:pPr defTabSz="932563">
              <a:defRPr/>
            </a:pPr>
            <a:r>
              <a:rPr lang="en-US" sz="918" err="1">
                <a:gradFill>
                  <a:gsLst>
                    <a:gs pos="2917">
                      <a:srgbClr val="000000"/>
                    </a:gs>
                    <a:gs pos="30000">
                      <a:srgbClr val="000000"/>
                    </a:gs>
                  </a:gsLst>
                  <a:lin ang="5400000" scaled="0"/>
                </a:gradFill>
                <a:latin typeface="Segoe UI"/>
              </a:rPr>
              <a:t>CustomerKey</a:t>
            </a:r>
            <a:endParaRPr lang="en-US" sz="918">
              <a:gradFill>
                <a:gsLst>
                  <a:gs pos="2917">
                    <a:srgbClr val="000000"/>
                  </a:gs>
                  <a:gs pos="30000">
                    <a:srgbClr val="000000"/>
                  </a:gs>
                </a:gsLst>
                <a:lin ang="5400000" scaled="0"/>
              </a:gradFill>
              <a:latin typeface="Segoe UI"/>
            </a:endParaRPr>
          </a:p>
        </p:txBody>
      </p:sp>
      <p:sp>
        <p:nvSpPr>
          <p:cNvPr id="75" name="TextBox 74">
            <a:extLst>
              <a:ext uri="{FF2B5EF4-FFF2-40B4-BE49-F238E27FC236}">
                <a16:creationId xmlns:a16="http://schemas.microsoft.com/office/drawing/2014/main" id="{5F63BD72-6578-724C-8721-7CFBCE6F0325}"/>
              </a:ext>
            </a:extLst>
          </p:cNvPr>
          <p:cNvSpPr txBox="1"/>
          <p:nvPr/>
        </p:nvSpPr>
        <p:spPr>
          <a:xfrm>
            <a:off x="6648919" y="1589762"/>
            <a:ext cx="1010320" cy="144069"/>
          </a:xfrm>
          <a:prstGeom prst="rect">
            <a:avLst/>
          </a:prstGeom>
          <a:noFill/>
        </p:spPr>
        <p:txBody>
          <a:bodyPr wrap="square" lIns="0" tIns="0" rIns="0" bIns="0" rtlCol="0">
            <a:spAutoFit/>
          </a:bodyPr>
          <a:lstStyle/>
          <a:p>
            <a:pPr defTabSz="932563">
              <a:defRPr/>
            </a:pPr>
            <a:r>
              <a:rPr lang="en-US" sz="918" err="1">
                <a:gradFill>
                  <a:gsLst>
                    <a:gs pos="2917">
                      <a:srgbClr val="000000"/>
                    </a:gs>
                    <a:gs pos="30000">
                      <a:srgbClr val="000000"/>
                    </a:gs>
                  </a:gsLst>
                  <a:lin ang="5400000" scaled="0"/>
                </a:gradFill>
                <a:latin typeface="Segoe UI"/>
              </a:rPr>
              <a:t>ProductKey</a:t>
            </a:r>
            <a:endParaRPr lang="en-US" sz="918">
              <a:gradFill>
                <a:gsLst>
                  <a:gs pos="2917">
                    <a:srgbClr val="000000"/>
                  </a:gs>
                  <a:gs pos="30000">
                    <a:srgbClr val="000000"/>
                  </a:gs>
                </a:gsLst>
                <a:lin ang="5400000" scaled="0"/>
              </a:gradFill>
              <a:latin typeface="Segoe UI"/>
            </a:endParaRPr>
          </a:p>
        </p:txBody>
      </p:sp>
      <p:sp>
        <p:nvSpPr>
          <p:cNvPr id="76" name="TextBox 75">
            <a:extLst>
              <a:ext uri="{FF2B5EF4-FFF2-40B4-BE49-F238E27FC236}">
                <a16:creationId xmlns:a16="http://schemas.microsoft.com/office/drawing/2014/main" id="{799ABCF5-BB32-CB4B-8198-DD419ED8355F}"/>
              </a:ext>
            </a:extLst>
          </p:cNvPr>
          <p:cNvSpPr txBox="1"/>
          <p:nvPr/>
        </p:nvSpPr>
        <p:spPr>
          <a:xfrm>
            <a:off x="8256687" y="1442881"/>
            <a:ext cx="1010320" cy="288137"/>
          </a:xfrm>
          <a:prstGeom prst="rect">
            <a:avLst/>
          </a:prstGeom>
          <a:noFill/>
        </p:spPr>
        <p:txBody>
          <a:bodyPr wrap="square" lIns="0" tIns="0" rIns="0" bIns="0" rtlCol="0" anchor="b" anchorCtr="0">
            <a:spAutoFit/>
          </a:bodyPr>
          <a:lstStyle/>
          <a:p>
            <a:pPr defTabSz="932563">
              <a:defRPr/>
            </a:pPr>
            <a:r>
              <a:rPr lang="en-US" sz="918">
                <a:gradFill>
                  <a:gsLst>
                    <a:gs pos="2917">
                      <a:srgbClr val="000000"/>
                    </a:gs>
                    <a:gs pos="30000">
                      <a:srgbClr val="000000"/>
                    </a:gs>
                  </a:gsLst>
                  <a:lin ang="5400000" scaled="0"/>
                </a:gradFill>
                <a:latin typeface="Segoe UI"/>
              </a:rPr>
              <a:t>Secondary index </a:t>
            </a:r>
            <a:r>
              <a:rPr lang="en-US" sz="918" b="1">
                <a:solidFill>
                  <a:srgbClr val="0078D4"/>
                </a:solidFill>
                <a:latin typeface="Segoe UI"/>
              </a:rPr>
              <a:t>CustomerKey</a:t>
            </a:r>
          </a:p>
        </p:txBody>
      </p:sp>
      <p:sp>
        <p:nvSpPr>
          <p:cNvPr id="77" name="TextBox 76">
            <a:extLst>
              <a:ext uri="{FF2B5EF4-FFF2-40B4-BE49-F238E27FC236}">
                <a16:creationId xmlns:a16="http://schemas.microsoft.com/office/drawing/2014/main" id="{86EAD4EB-237B-3243-B21C-73543F971B22}"/>
              </a:ext>
            </a:extLst>
          </p:cNvPr>
          <p:cNvSpPr txBox="1"/>
          <p:nvPr/>
        </p:nvSpPr>
        <p:spPr>
          <a:xfrm>
            <a:off x="9585631" y="1589762"/>
            <a:ext cx="1010320" cy="144069"/>
          </a:xfrm>
          <a:prstGeom prst="rect">
            <a:avLst/>
          </a:prstGeom>
          <a:noFill/>
        </p:spPr>
        <p:txBody>
          <a:bodyPr wrap="square" lIns="0" tIns="0" rIns="0" bIns="0" rtlCol="0">
            <a:spAutoFit/>
          </a:bodyPr>
          <a:lstStyle/>
          <a:p>
            <a:pPr defTabSz="932563">
              <a:defRPr/>
            </a:pPr>
            <a:r>
              <a:rPr lang="en-US" sz="918" b="1">
                <a:solidFill>
                  <a:srgbClr val="0078D4"/>
                </a:solidFill>
                <a:latin typeface="Segoe UI"/>
              </a:rPr>
              <a:t>Amount</a:t>
            </a:r>
          </a:p>
        </p:txBody>
      </p:sp>
      <p:grpSp>
        <p:nvGrpSpPr>
          <p:cNvPr id="27" name="Group 26">
            <a:extLst>
              <a:ext uri="{FF2B5EF4-FFF2-40B4-BE49-F238E27FC236}">
                <a16:creationId xmlns:a16="http://schemas.microsoft.com/office/drawing/2014/main" id="{5926ABCB-1844-F841-A3AB-59C897D4907F}"/>
              </a:ext>
            </a:extLst>
          </p:cNvPr>
          <p:cNvGrpSpPr/>
          <p:nvPr/>
        </p:nvGrpSpPr>
        <p:grpSpPr>
          <a:xfrm>
            <a:off x="5041149" y="1864563"/>
            <a:ext cx="1326679" cy="869495"/>
            <a:chOff x="4941887" y="1828169"/>
            <a:chExt cx="1300784" cy="852523"/>
          </a:xfrm>
          <a:solidFill>
            <a:schemeClr val="bg1">
              <a:lumMod val="85000"/>
            </a:schemeClr>
          </a:solidFill>
        </p:grpSpPr>
        <p:sp>
          <p:nvSpPr>
            <p:cNvPr id="25" name="Rectangle 24">
              <a:extLst>
                <a:ext uri="{FF2B5EF4-FFF2-40B4-BE49-F238E27FC236}">
                  <a16:creationId xmlns:a16="http://schemas.microsoft.com/office/drawing/2014/main" id="{1785CACC-0699-7245-86F5-7BFDA32AE7DB}"/>
                </a:ext>
              </a:extLst>
            </p:cNvPr>
            <p:cNvSpPr/>
            <p:nvPr/>
          </p:nvSpPr>
          <p:spPr bwMode="auto">
            <a:xfrm>
              <a:off x="4941887" y="1828169"/>
              <a:ext cx="1300784" cy="852523"/>
            </a:xfrm>
            <a:prstGeom prst="rect">
              <a:avLst/>
            </a:prstGeom>
            <a:noFill/>
            <a:ln>
              <a:solidFill>
                <a:schemeClr val="tx1"/>
              </a:solid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42D93411-98C8-AF4C-9CE5-3C12E5760DDA}"/>
                </a:ext>
              </a:extLst>
            </p:cNvPr>
            <p:cNvSpPr txBox="1"/>
            <p:nvPr/>
          </p:nvSpPr>
          <p:spPr>
            <a:xfrm>
              <a:off x="5000799" y="1890003"/>
              <a:ext cx="990600" cy="141257"/>
            </a:xfrm>
            <a:prstGeom prst="rect">
              <a:avLst/>
            </a:prstGeom>
            <a:noFill/>
            <a:ln>
              <a:noFill/>
            </a:ln>
          </p:spPr>
          <p:txBody>
            <a:bodyPr wrap="square" lIns="0" tIns="0" rIns="0" bIns="0" rtlCol="0">
              <a:spAutoFit/>
            </a:bodyPr>
            <a:lstStyle/>
            <a:p>
              <a:pPr defTabSz="932563">
                <a:defRPr/>
              </a:pPr>
              <a:r>
                <a:rPr lang="en-US" sz="918">
                  <a:solidFill>
                    <a:srgbClr val="000000"/>
                  </a:solidFill>
                  <a:latin typeface="Segoe UI"/>
                </a:rPr>
                <a:t>120934</a:t>
              </a:r>
            </a:p>
          </p:txBody>
        </p:sp>
        <p:sp>
          <p:nvSpPr>
            <p:cNvPr id="88" name="TextBox 87">
              <a:extLst>
                <a:ext uri="{FF2B5EF4-FFF2-40B4-BE49-F238E27FC236}">
                  <a16:creationId xmlns:a16="http://schemas.microsoft.com/office/drawing/2014/main" id="{226A39E0-1544-5443-837A-084615211C47}"/>
                </a:ext>
              </a:extLst>
            </p:cNvPr>
            <p:cNvSpPr txBox="1"/>
            <p:nvPr/>
          </p:nvSpPr>
          <p:spPr>
            <a:xfrm>
              <a:off x="5000799" y="2501049"/>
              <a:ext cx="990600" cy="141257"/>
            </a:xfrm>
            <a:prstGeom prst="rect">
              <a:avLst/>
            </a:prstGeom>
            <a:noFill/>
            <a:ln>
              <a:noFill/>
            </a:ln>
          </p:spPr>
          <p:txBody>
            <a:bodyPr wrap="square" lIns="0" tIns="0" rIns="0" bIns="0" rtlCol="0">
              <a:spAutoFit/>
            </a:bodyPr>
            <a:lstStyle/>
            <a:p>
              <a:pPr defTabSz="932563">
                <a:defRPr/>
              </a:pPr>
              <a:r>
                <a:rPr lang="en-US" sz="918">
                  <a:solidFill>
                    <a:srgbClr val="000000"/>
                  </a:solidFill>
                  <a:latin typeface="Segoe UI"/>
                </a:rPr>
                <a:t>567823</a:t>
              </a:r>
            </a:p>
          </p:txBody>
        </p:sp>
      </p:grpSp>
      <p:grpSp>
        <p:nvGrpSpPr>
          <p:cNvPr id="39" name="Group 38">
            <a:extLst>
              <a:ext uri="{FF2B5EF4-FFF2-40B4-BE49-F238E27FC236}">
                <a16:creationId xmlns:a16="http://schemas.microsoft.com/office/drawing/2014/main" id="{F12BAFBE-C3CA-6B47-8238-1EF1CC525A2E}"/>
              </a:ext>
            </a:extLst>
          </p:cNvPr>
          <p:cNvGrpSpPr/>
          <p:nvPr/>
        </p:nvGrpSpPr>
        <p:grpSpPr>
          <a:xfrm>
            <a:off x="5041149" y="3049600"/>
            <a:ext cx="1326679" cy="869495"/>
            <a:chOff x="4941887" y="2990076"/>
            <a:chExt cx="1300784" cy="852523"/>
          </a:xfrm>
        </p:grpSpPr>
        <p:sp>
          <p:nvSpPr>
            <p:cNvPr id="89" name="Rectangle 88">
              <a:extLst>
                <a:ext uri="{FF2B5EF4-FFF2-40B4-BE49-F238E27FC236}">
                  <a16:creationId xmlns:a16="http://schemas.microsoft.com/office/drawing/2014/main" id="{B1AAB024-47EA-2544-8DE3-76BFCEE9A82C}"/>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CF23A0DA-8359-D84B-B1D5-A1E3489550C4}"/>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567823</a:t>
              </a:r>
            </a:p>
          </p:txBody>
        </p:sp>
        <p:sp>
          <p:nvSpPr>
            <p:cNvPr id="91" name="TextBox 90">
              <a:extLst>
                <a:ext uri="{FF2B5EF4-FFF2-40B4-BE49-F238E27FC236}">
                  <a16:creationId xmlns:a16="http://schemas.microsoft.com/office/drawing/2014/main" id="{3B5311B6-792B-1E42-A917-E9A06E0EF166}"/>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984531</a:t>
              </a:r>
            </a:p>
          </p:txBody>
        </p:sp>
      </p:grpSp>
      <p:grpSp>
        <p:nvGrpSpPr>
          <p:cNvPr id="92" name="Group 91">
            <a:extLst>
              <a:ext uri="{FF2B5EF4-FFF2-40B4-BE49-F238E27FC236}">
                <a16:creationId xmlns:a16="http://schemas.microsoft.com/office/drawing/2014/main" id="{6E44C59A-CD4A-5940-9372-5DE3FC2D011A}"/>
              </a:ext>
            </a:extLst>
          </p:cNvPr>
          <p:cNvGrpSpPr/>
          <p:nvPr/>
        </p:nvGrpSpPr>
        <p:grpSpPr>
          <a:xfrm>
            <a:off x="5041149" y="4237951"/>
            <a:ext cx="1326679" cy="869495"/>
            <a:chOff x="4941887" y="2990076"/>
            <a:chExt cx="1300784" cy="852523"/>
          </a:xfrm>
        </p:grpSpPr>
        <p:sp>
          <p:nvSpPr>
            <p:cNvPr id="93" name="Rectangle 92">
              <a:extLst>
                <a:ext uri="{FF2B5EF4-FFF2-40B4-BE49-F238E27FC236}">
                  <a16:creationId xmlns:a16="http://schemas.microsoft.com/office/drawing/2014/main" id="{8BEFF774-6F36-1C4F-A234-9200E39D593B}"/>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8244ADAD-C0E9-BA4E-AC3C-B7CBB300B215}"/>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solidFill>
                    <a:srgbClr val="000000"/>
                  </a:solidFill>
                  <a:latin typeface="Segoe UI"/>
                </a:rPr>
                <a:t>293402</a:t>
              </a:r>
            </a:p>
          </p:txBody>
        </p:sp>
        <p:sp>
          <p:nvSpPr>
            <p:cNvPr id="95" name="TextBox 94">
              <a:extLst>
                <a:ext uri="{FF2B5EF4-FFF2-40B4-BE49-F238E27FC236}">
                  <a16:creationId xmlns:a16="http://schemas.microsoft.com/office/drawing/2014/main" id="{5E8B4878-26A2-0C41-B435-041A5016280B}"/>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solidFill>
                    <a:srgbClr val="000000"/>
                  </a:solidFill>
                  <a:latin typeface="Segoe UI"/>
                </a:rPr>
                <a:t>569462</a:t>
              </a:r>
            </a:p>
          </p:txBody>
        </p:sp>
      </p:grpSp>
      <p:grpSp>
        <p:nvGrpSpPr>
          <p:cNvPr id="96" name="Group 95">
            <a:extLst>
              <a:ext uri="{FF2B5EF4-FFF2-40B4-BE49-F238E27FC236}">
                <a16:creationId xmlns:a16="http://schemas.microsoft.com/office/drawing/2014/main" id="{81EB1993-4B2E-9B4A-81F4-4DBB21B8F1AB}"/>
              </a:ext>
            </a:extLst>
          </p:cNvPr>
          <p:cNvGrpSpPr/>
          <p:nvPr/>
        </p:nvGrpSpPr>
        <p:grpSpPr>
          <a:xfrm>
            <a:off x="5041149" y="5426301"/>
            <a:ext cx="1326679" cy="869495"/>
            <a:chOff x="4941887" y="2990076"/>
            <a:chExt cx="1300784" cy="852523"/>
          </a:xfrm>
        </p:grpSpPr>
        <p:sp>
          <p:nvSpPr>
            <p:cNvPr id="97" name="Rectangle 96">
              <a:extLst>
                <a:ext uri="{FF2B5EF4-FFF2-40B4-BE49-F238E27FC236}">
                  <a16:creationId xmlns:a16="http://schemas.microsoft.com/office/drawing/2014/main" id="{F7D94BD9-8E25-DF41-BC64-4F17ACF85043}"/>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TextBox 97">
              <a:extLst>
                <a:ext uri="{FF2B5EF4-FFF2-40B4-BE49-F238E27FC236}">
                  <a16:creationId xmlns:a16="http://schemas.microsoft.com/office/drawing/2014/main" id="{6828125C-1F11-3F40-AE3A-735A8FE4B254}"/>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44523</a:t>
              </a:r>
            </a:p>
          </p:txBody>
        </p:sp>
        <p:sp>
          <p:nvSpPr>
            <p:cNvPr id="99" name="TextBox 98">
              <a:extLst>
                <a:ext uri="{FF2B5EF4-FFF2-40B4-BE49-F238E27FC236}">
                  <a16:creationId xmlns:a16="http://schemas.microsoft.com/office/drawing/2014/main" id="{B69BEED3-9996-5F4A-84BD-C446552A4CE2}"/>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203431</a:t>
              </a:r>
            </a:p>
          </p:txBody>
        </p:sp>
      </p:grpSp>
      <p:grpSp>
        <p:nvGrpSpPr>
          <p:cNvPr id="100" name="Group 99">
            <a:extLst>
              <a:ext uri="{FF2B5EF4-FFF2-40B4-BE49-F238E27FC236}">
                <a16:creationId xmlns:a16="http://schemas.microsoft.com/office/drawing/2014/main" id="{2B05417B-F98F-4344-94DE-3363C49648F9}"/>
              </a:ext>
            </a:extLst>
          </p:cNvPr>
          <p:cNvGrpSpPr/>
          <p:nvPr/>
        </p:nvGrpSpPr>
        <p:grpSpPr>
          <a:xfrm>
            <a:off x="6648919" y="1864563"/>
            <a:ext cx="1326679" cy="869495"/>
            <a:chOff x="4941887" y="1828169"/>
            <a:chExt cx="1300784" cy="852523"/>
          </a:xfrm>
          <a:solidFill>
            <a:schemeClr val="bg1"/>
          </a:solidFill>
        </p:grpSpPr>
        <p:sp>
          <p:nvSpPr>
            <p:cNvPr id="101" name="Rectangle 100">
              <a:extLst>
                <a:ext uri="{FF2B5EF4-FFF2-40B4-BE49-F238E27FC236}">
                  <a16:creationId xmlns:a16="http://schemas.microsoft.com/office/drawing/2014/main" id="{3F288FEB-D24F-E34B-9250-71BE9BE3820D}"/>
                </a:ext>
              </a:extLst>
            </p:cNvPr>
            <p:cNvSpPr/>
            <p:nvPr/>
          </p:nvSpPr>
          <p:spPr bwMode="auto">
            <a:xfrm>
              <a:off x="4941887" y="1828169"/>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1CC430A0-06E3-4D41-8274-BD4DD8B10B72}"/>
                </a:ext>
              </a:extLst>
            </p:cNvPr>
            <p:cNvSpPr txBox="1"/>
            <p:nvPr/>
          </p:nvSpPr>
          <p:spPr>
            <a:xfrm>
              <a:off x="5000799" y="1890003"/>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1</a:t>
              </a:r>
            </a:p>
          </p:txBody>
        </p:sp>
        <p:sp>
          <p:nvSpPr>
            <p:cNvPr id="103" name="TextBox 102">
              <a:extLst>
                <a:ext uri="{FF2B5EF4-FFF2-40B4-BE49-F238E27FC236}">
                  <a16:creationId xmlns:a16="http://schemas.microsoft.com/office/drawing/2014/main" id="{73CC548E-17FF-B442-83B8-3D3895097C69}"/>
                </a:ext>
              </a:extLst>
            </p:cNvPr>
            <p:cNvSpPr txBox="1"/>
            <p:nvPr/>
          </p:nvSpPr>
          <p:spPr>
            <a:xfrm>
              <a:off x="5000799" y="2501049"/>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2102</a:t>
              </a:r>
            </a:p>
          </p:txBody>
        </p:sp>
      </p:grpSp>
      <p:grpSp>
        <p:nvGrpSpPr>
          <p:cNvPr id="104" name="Group 103">
            <a:extLst>
              <a:ext uri="{FF2B5EF4-FFF2-40B4-BE49-F238E27FC236}">
                <a16:creationId xmlns:a16="http://schemas.microsoft.com/office/drawing/2014/main" id="{4ABE6253-AA40-C941-BCE3-8A4A313C0D8A}"/>
              </a:ext>
            </a:extLst>
          </p:cNvPr>
          <p:cNvGrpSpPr/>
          <p:nvPr/>
        </p:nvGrpSpPr>
        <p:grpSpPr>
          <a:xfrm>
            <a:off x="6648919" y="3049600"/>
            <a:ext cx="1326679" cy="869495"/>
            <a:chOff x="4941887" y="2990076"/>
            <a:chExt cx="1300784" cy="852523"/>
          </a:xfrm>
          <a:solidFill>
            <a:schemeClr val="bg1"/>
          </a:solidFill>
        </p:grpSpPr>
        <p:sp>
          <p:nvSpPr>
            <p:cNvPr id="105" name="Rectangle 104">
              <a:extLst>
                <a:ext uri="{FF2B5EF4-FFF2-40B4-BE49-F238E27FC236}">
                  <a16:creationId xmlns:a16="http://schemas.microsoft.com/office/drawing/2014/main" id="{88915D8D-3F1B-3545-A7D5-F54D7970D88A}"/>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DE5C7E58-BF82-7443-ACF1-6E4FCF007B30}"/>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2102</a:t>
              </a:r>
            </a:p>
          </p:txBody>
        </p:sp>
        <p:sp>
          <p:nvSpPr>
            <p:cNvPr id="107" name="TextBox 106">
              <a:extLst>
                <a:ext uri="{FF2B5EF4-FFF2-40B4-BE49-F238E27FC236}">
                  <a16:creationId xmlns:a16="http://schemas.microsoft.com/office/drawing/2014/main" id="{4C23402A-27FE-944A-856D-AA6DC7FF05A4}"/>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5423</a:t>
              </a:r>
            </a:p>
          </p:txBody>
        </p:sp>
      </p:grpSp>
      <p:grpSp>
        <p:nvGrpSpPr>
          <p:cNvPr id="108" name="Group 107">
            <a:extLst>
              <a:ext uri="{FF2B5EF4-FFF2-40B4-BE49-F238E27FC236}">
                <a16:creationId xmlns:a16="http://schemas.microsoft.com/office/drawing/2014/main" id="{95B21C69-1D85-2542-BD46-EE9E758857BC}"/>
              </a:ext>
            </a:extLst>
          </p:cNvPr>
          <p:cNvGrpSpPr/>
          <p:nvPr/>
        </p:nvGrpSpPr>
        <p:grpSpPr>
          <a:xfrm>
            <a:off x="6648919" y="4237951"/>
            <a:ext cx="1326679" cy="869495"/>
            <a:chOff x="4941887" y="2990076"/>
            <a:chExt cx="1300784" cy="852523"/>
          </a:xfrm>
          <a:solidFill>
            <a:schemeClr val="bg1"/>
          </a:solidFill>
        </p:grpSpPr>
        <p:sp>
          <p:nvSpPr>
            <p:cNvPr id="109" name="Rectangle 108">
              <a:extLst>
                <a:ext uri="{FF2B5EF4-FFF2-40B4-BE49-F238E27FC236}">
                  <a16:creationId xmlns:a16="http://schemas.microsoft.com/office/drawing/2014/main" id="{AA94233E-03E6-D74B-8A4A-C1772E9EEE7B}"/>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68847981-28AE-4742-B575-89B5573D943B}"/>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5427</a:t>
              </a:r>
            </a:p>
          </p:txBody>
        </p:sp>
        <p:sp>
          <p:nvSpPr>
            <p:cNvPr id="111" name="TextBox 110">
              <a:extLst>
                <a:ext uri="{FF2B5EF4-FFF2-40B4-BE49-F238E27FC236}">
                  <a16:creationId xmlns:a16="http://schemas.microsoft.com/office/drawing/2014/main" id="{C2CB43CE-2E4F-514D-9342-F9C7B1FBF011}"/>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7230</a:t>
              </a:r>
            </a:p>
          </p:txBody>
        </p:sp>
      </p:grpSp>
      <p:grpSp>
        <p:nvGrpSpPr>
          <p:cNvPr id="112" name="Group 111">
            <a:extLst>
              <a:ext uri="{FF2B5EF4-FFF2-40B4-BE49-F238E27FC236}">
                <a16:creationId xmlns:a16="http://schemas.microsoft.com/office/drawing/2014/main" id="{7F8461A5-6973-7340-998E-5F21AF39ABBF}"/>
              </a:ext>
            </a:extLst>
          </p:cNvPr>
          <p:cNvGrpSpPr/>
          <p:nvPr/>
        </p:nvGrpSpPr>
        <p:grpSpPr>
          <a:xfrm>
            <a:off x="6648919" y="5426301"/>
            <a:ext cx="1326679" cy="869495"/>
            <a:chOff x="4941887" y="2990076"/>
            <a:chExt cx="1300784" cy="852523"/>
          </a:xfrm>
          <a:solidFill>
            <a:schemeClr val="bg1"/>
          </a:solidFill>
        </p:grpSpPr>
        <p:sp>
          <p:nvSpPr>
            <p:cNvPr id="113" name="Rectangle 112">
              <a:extLst>
                <a:ext uri="{FF2B5EF4-FFF2-40B4-BE49-F238E27FC236}">
                  <a16:creationId xmlns:a16="http://schemas.microsoft.com/office/drawing/2014/main" id="{FEC3B1ED-E6F2-8D40-92DC-39DA9FA9B2F0}"/>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F3516873-2542-FE4E-A0F6-366F1E9C35B1}"/>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7320</a:t>
              </a:r>
            </a:p>
          </p:txBody>
        </p:sp>
        <p:sp>
          <p:nvSpPr>
            <p:cNvPr id="115" name="TextBox 114">
              <a:extLst>
                <a:ext uri="{FF2B5EF4-FFF2-40B4-BE49-F238E27FC236}">
                  <a16:creationId xmlns:a16="http://schemas.microsoft.com/office/drawing/2014/main" id="{468CBD68-D54C-4B41-BF6D-C096614F59AF}"/>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9435</a:t>
              </a:r>
            </a:p>
          </p:txBody>
        </p:sp>
      </p:grpSp>
      <p:sp>
        <p:nvSpPr>
          <p:cNvPr id="116" name="TextBox 115">
            <a:extLst>
              <a:ext uri="{FF2B5EF4-FFF2-40B4-BE49-F238E27FC236}">
                <a16:creationId xmlns:a16="http://schemas.microsoft.com/office/drawing/2014/main" id="{E893A147-06EE-FA49-8AC1-0767E44FD6F4}"/>
              </a:ext>
            </a:extLst>
          </p:cNvPr>
          <p:cNvSpPr txBox="1"/>
          <p:nvPr/>
        </p:nvSpPr>
        <p:spPr>
          <a:xfrm>
            <a:off x="3834639" y="1927627"/>
            <a:ext cx="1010320" cy="144069"/>
          </a:xfrm>
          <a:prstGeom prst="rect">
            <a:avLst/>
          </a:prstGeom>
          <a:noFill/>
        </p:spPr>
        <p:txBody>
          <a:bodyPr wrap="square" lIns="0" tIns="0" rIns="0" bIns="0" rtlCol="0">
            <a:spAutoFit/>
          </a:bodyPr>
          <a:lstStyle/>
          <a:p>
            <a:pPr algn="r" defTabSz="932563">
              <a:defRPr/>
            </a:pPr>
            <a:r>
              <a:rPr lang="en-US" sz="918">
                <a:solidFill>
                  <a:srgbClr val="0078D4"/>
                </a:solidFill>
                <a:latin typeface="Segoe UI"/>
              </a:rPr>
              <a:t>Minimum &gt;</a:t>
            </a:r>
          </a:p>
        </p:txBody>
      </p:sp>
      <p:sp>
        <p:nvSpPr>
          <p:cNvPr id="117" name="TextBox 116">
            <a:extLst>
              <a:ext uri="{FF2B5EF4-FFF2-40B4-BE49-F238E27FC236}">
                <a16:creationId xmlns:a16="http://schemas.microsoft.com/office/drawing/2014/main" id="{561EAB05-AEF3-9645-B7DE-AAB4675CFA79}"/>
              </a:ext>
            </a:extLst>
          </p:cNvPr>
          <p:cNvSpPr txBox="1"/>
          <p:nvPr/>
        </p:nvSpPr>
        <p:spPr>
          <a:xfrm>
            <a:off x="3834941" y="2549289"/>
            <a:ext cx="1010320" cy="144069"/>
          </a:xfrm>
          <a:prstGeom prst="rect">
            <a:avLst/>
          </a:prstGeom>
          <a:noFill/>
        </p:spPr>
        <p:txBody>
          <a:bodyPr wrap="square" lIns="0" tIns="0" rIns="0" bIns="0" rtlCol="0">
            <a:spAutoFit/>
          </a:bodyPr>
          <a:lstStyle/>
          <a:p>
            <a:pPr algn="r" defTabSz="932563">
              <a:defRPr/>
            </a:pPr>
            <a:r>
              <a:rPr lang="en-US" sz="918">
                <a:solidFill>
                  <a:srgbClr val="0078D4"/>
                </a:solidFill>
                <a:latin typeface="Segoe UI"/>
              </a:rPr>
              <a:t>Maximum &gt;</a:t>
            </a:r>
          </a:p>
        </p:txBody>
      </p:sp>
      <p:cxnSp>
        <p:nvCxnSpPr>
          <p:cNvPr id="7" name="Straight Arrow Connector 6">
            <a:extLst>
              <a:ext uri="{FF2B5EF4-FFF2-40B4-BE49-F238E27FC236}">
                <a16:creationId xmlns:a16="http://schemas.microsoft.com/office/drawing/2014/main" id="{D3B66785-7E34-EE4D-B91F-9DD1BE225478}"/>
              </a:ext>
            </a:extLst>
          </p:cNvPr>
          <p:cNvCxnSpPr>
            <a:cxnSpLocks/>
          </p:cNvCxnSpPr>
          <p:nvPr/>
        </p:nvCxnSpPr>
        <p:spPr>
          <a:xfrm>
            <a:off x="7300431" y="2313978"/>
            <a:ext cx="0" cy="3632244"/>
          </a:xfrm>
          <a:prstGeom prst="straightConnector1">
            <a:avLst/>
          </a:prstGeom>
          <a:ln w="25400">
            <a:solidFill>
              <a:schemeClr val="bg1">
                <a:lumMod val="8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60FC444B-87BC-DF4A-A809-D303D65B0242}"/>
              </a:ext>
            </a:extLst>
          </p:cNvPr>
          <p:cNvSpPr>
            <a:spLocks noGrp="1"/>
          </p:cNvSpPr>
          <p:nvPr>
            <p:ph type="title"/>
          </p:nvPr>
        </p:nvSpPr>
        <p:spPr>
          <a:xfrm>
            <a:off x="600856" y="2930616"/>
            <a:ext cx="3245373" cy="3327379"/>
          </a:xfrm>
        </p:spPr>
        <p:txBody>
          <a:bodyPr anchor="t"/>
          <a:lstStyle/>
          <a:p>
            <a:r>
              <a:rPr lang="en-US"/>
              <a:t>Scaling to Petabytes</a:t>
            </a:r>
            <a:br>
              <a:rPr lang="en-US"/>
            </a:br>
            <a:br>
              <a:rPr lang="en-US"/>
            </a:br>
            <a:r>
              <a:rPr lang="en-US" sz="2448" b="1">
                <a:solidFill>
                  <a:prstClr val="black"/>
                </a:solidFill>
              </a:rPr>
              <a:t>Secondary Indexes</a:t>
            </a:r>
            <a:br>
              <a:rPr lang="en-US" sz="2448" b="1">
                <a:solidFill>
                  <a:prstClr val="black"/>
                </a:solidFill>
              </a:rPr>
            </a:br>
            <a:r>
              <a:rPr lang="en-US" sz="1020" b="1">
                <a:solidFill>
                  <a:prstClr val="black"/>
                </a:solidFill>
              </a:rPr>
              <a:t>Alternate path to seek records</a:t>
            </a:r>
            <a:br>
              <a:rPr lang="en-US" sz="1020" b="1">
                <a:solidFill>
                  <a:prstClr val="black"/>
                </a:solidFill>
              </a:rPr>
            </a:br>
            <a:r>
              <a:rPr lang="en-US" sz="1020" b="1">
                <a:solidFill>
                  <a:prstClr val="black"/>
                </a:solidFill>
              </a:rPr>
              <a:t>Fine grained storage for fast response</a:t>
            </a:r>
            <a:br>
              <a:rPr lang="en-US" sz="2448" b="1">
                <a:solidFill>
                  <a:prstClr val="black"/>
                </a:solidFill>
              </a:rPr>
            </a:br>
            <a:br>
              <a:rPr lang="en-US" sz="2448">
                <a:solidFill>
                  <a:prstClr val="black"/>
                </a:solidFill>
              </a:rPr>
            </a:br>
            <a:endParaRPr lang="en-US"/>
          </a:p>
        </p:txBody>
      </p:sp>
      <p:sp>
        <p:nvSpPr>
          <p:cNvPr id="131" name="Rectangle 130">
            <a:extLst>
              <a:ext uri="{FF2B5EF4-FFF2-40B4-BE49-F238E27FC236}">
                <a16:creationId xmlns:a16="http://schemas.microsoft.com/office/drawing/2014/main" id="{BBD2E69B-F4A0-B84C-8EE3-69C3C96DD374}"/>
              </a:ext>
            </a:extLst>
          </p:cNvPr>
          <p:cNvSpPr/>
          <p:nvPr/>
        </p:nvSpPr>
        <p:spPr bwMode="auto">
          <a:xfrm>
            <a:off x="8256688" y="186456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a:t>
            </a:r>
          </a:p>
        </p:txBody>
      </p:sp>
      <p:sp>
        <p:nvSpPr>
          <p:cNvPr id="85" name="Rectangle 84">
            <a:extLst>
              <a:ext uri="{FF2B5EF4-FFF2-40B4-BE49-F238E27FC236}">
                <a16:creationId xmlns:a16="http://schemas.microsoft.com/office/drawing/2014/main" id="{36334D87-39DE-744D-845F-5A2737AEA41D}"/>
              </a:ext>
            </a:extLst>
          </p:cNvPr>
          <p:cNvSpPr/>
          <p:nvPr/>
        </p:nvSpPr>
        <p:spPr bwMode="auto">
          <a:xfrm>
            <a:off x="8256688" y="208727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5000</a:t>
            </a:r>
          </a:p>
        </p:txBody>
      </p:sp>
      <p:sp>
        <p:nvSpPr>
          <p:cNvPr id="150" name="Rectangle 149">
            <a:extLst>
              <a:ext uri="{FF2B5EF4-FFF2-40B4-BE49-F238E27FC236}">
                <a16:creationId xmlns:a16="http://schemas.microsoft.com/office/drawing/2014/main" id="{0B03D4D2-3963-C941-BCC0-20D719BAC510}"/>
              </a:ext>
            </a:extLst>
          </p:cNvPr>
          <p:cNvSpPr/>
          <p:nvPr/>
        </p:nvSpPr>
        <p:spPr bwMode="auto">
          <a:xfrm>
            <a:off x="8256688" y="2309987"/>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10000</a:t>
            </a:r>
          </a:p>
        </p:txBody>
      </p:sp>
      <p:sp>
        <p:nvSpPr>
          <p:cNvPr id="151" name="Rectangle 150">
            <a:extLst>
              <a:ext uri="{FF2B5EF4-FFF2-40B4-BE49-F238E27FC236}">
                <a16:creationId xmlns:a16="http://schemas.microsoft.com/office/drawing/2014/main" id="{B774A217-8CCB-1042-A34E-26877817E2DF}"/>
              </a:ext>
            </a:extLst>
          </p:cNvPr>
          <p:cNvSpPr/>
          <p:nvPr/>
        </p:nvSpPr>
        <p:spPr bwMode="auto">
          <a:xfrm>
            <a:off x="8256688" y="253060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15000</a:t>
            </a:r>
          </a:p>
        </p:txBody>
      </p:sp>
      <p:sp>
        <p:nvSpPr>
          <p:cNvPr id="152" name="Rectangle 151">
            <a:extLst>
              <a:ext uri="{FF2B5EF4-FFF2-40B4-BE49-F238E27FC236}">
                <a16:creationId xmlns:a16="http://schemas.microsoft.com/office/drawing/2014/main" id="{99DC2311-9D99-F24F-9F10-A2F5F9ED5C4F}"/>
              </a:ext>
            </a:extLst>
          </p:cNvPr>
          <p:cNvSpPr/>
          <p:nvPr/>
        </p:nvSpPr>
        <p:spPr bwMode="auto">
          <a:xfrm>
            <a:off x="8256688" y="275122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20000</a:t>
            </a:r>
          </a:p>
        </p:txBody>
      </p:sp>
      <p:sp>
        <p:nvSpPr>
          <p:cNvPr id="153" name="Rectangle 152">
            <a:extLst>
              <a:ext uri="{FF2B5EF4-FFF2-40B4-BE49-F238E27FC236}">
                <a16:creationId xmlns:a16="http://schemas.microsoft.com/office/drawing/2014/main" id="{F7BBDD41-F53D-874F-BDB5-DDA09D63FC7E}"/>
              </a:ext>
            </a:extLst>
          </p:cNvPr>
          <p:cNvSpPr/>
          <p:nvPr/>
        </p:nvSpPr>
        <p:spPr bwMode="auto">
          <a:xfrm>
            <a:off x="8256688" y="297184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25000</a:t>
            </a:r>
          </a:p>
        </p:txBody>
      </p:sp>
      <p:sp>
        <p:nvSpPr>
          <p:cNvPr id="154" name="Rectangle 153">
            <a:extLst>
              <a:ext uri="{FF2B5EF4-FFF2-40B4-BE49-F238E27FC236}">
                <a16:creationId xmlns:a16="http://schemas.microsoft.com/office/drawing/2014/main" id="{92C36A86-5397-9346-897E-37D415D824A4}"/>
              </a:ext>
            </a:extLst>
          </p:cNvPr>
          <p:cNvSpPr/>
          <p:nvPr/>
        </p:nvSpPr>
        <p:spPr bwMode="auto">
          <a:xfrm>
            <a:off x="8256688" y="319456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30000</a:t>
            </a:r>
          </a:p>
        </p:txBody>
      </p:sp>
      <p:sp>
        <p:nvSpPr>
          <p:cNvPr id="171" name="Rectangle 170">
            <a:extLst>
              <a:ext uri="{FF2B5EF4-FFF2-40B4-BE49-F238E27FC236}">
                <a16:creationId xmlns:a16="http://schemas.microsoft.com/office/drawing/2014/main" id="{0CB12277-40E2-4C4F-9672-7D36EB3A2FFE}"/>
              </a:ext>
            </a:extLst>
          </p:cNvPr>
          <p:cNvSpPr/>
          <p:nvPr/>
        </p:nvSpPr>
        <p:spPr bwMode="auto">
          <a:xfrm>
            <a:off x="8256688" y="3417272"/>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35000</a:t>
            </a:r>
          </a:p>
        </p:txBody>
      </p:sp>
      <p:sp>
        <p:nvSpPr>
          <p:cNvPr id="172" name="Rectangle 171">
            <a:extLst>
              <a:ext uri="{FF2B5EF4-FFF2-40B4-BE49-F238E27FC236}">
                <a16:creationId xmlns:a16="http://schemas.microsoft.com/office/drawing/2014/main" id="{564F1201-4365-AB42-912D-9791C2D63077}"/>
              </a:ext>
            </a:extLst>
          </p:cNvPr>
          <p:cNvSpPr/>
          <p:nvPr/>
        </p:nvSpPr>
        <p:spPr bwMode="auto">
          <a:xfrm>
            <a:off x="8256688" y="363789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40000</a:t>
            </a:r>
          </a:p>
        </p:txBody>
      </p:sp>
      <p:sp>
        <p:nvSpPr>
          <p:cNvPr id="173" name="Rectangle 172">
            <a:extLst>
              <a:ext uri="{FF2B5EF4-FFF2-40B4-BE49-F238E27FC236}">
                <a16:creationId xmlns:a16="http://schemas.microsoft.com/office/drawing/2014/main" id="{5A53F5F9-C11C-A94F-851A-9DABF6520769}"/>
              </a:ext>
            </a:extLst>
          </p:cNvPr>
          <p:cNvSpPr/>
          <p:nvPr/>
        </p:nvSpPr>
        <p:spPr bwMode="auto">
          <a:xfrm>
            <a:off x="8256688" y="3858514"/>
            <a:ext cx="1326679" cy="22271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FFFFFF"/>
                </a:solidFill>
                <a:latin typeface="Segoe UI"/>
                <a:ea typeface="Segoe UI" pitchFamily="34" charset="0"/>
                <a:cs typeface="Segoe UI" pitchFamily="34" charset="0"/>
              </a:rPr>
              <a:t>45000</a:t>
            </a:r>
          </a:p>
        </p:txBody>
      </p:sp>
      <p:sp>
        <p:nvSpPr>
          <p:cNvPr id="174" name="Rectangle 173">
            <a:extLst>
              <a:ext uri="{FF2B5EF4-FFF2-40B4-BE49-F238E27FC236}">
                <a16:creationId xmlns:a16="http://schemas.microsoft.com/office/drawing/2014/main" id="{9DDD586D-F7FA-1646-BB1F-FE6D555F657F}"/>
              </a:ext>
            </a:extLst>
          </p:cNvPr>
          <p:cNvSpPr/>
          <p:nvPr/>
        </p:nvSpPr>
        <p:spPr bwMode="auto">
          <a:xfrm>
            <a:off x="8256688" y="407913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50000</a:t>
            </a:r>
          </a:p>
        </p:txBody>
      </p:sp>
      <p:sp>
        <p:nvSpPr>
          <p:cNvPr id="175" name="Rectangle 174">
            <a:extLst>
              <a:ext uri="{FF2B5EF4-FFF2-40B4-BE49-F238E27FC236}">
                <a16:creationId xmlns:a16="http://schemas.microsoft.com/office/drawing/2014/main" id="{F9A584B9-621C-0A40-9D5E-E408FAFAA674}"/>
              </a:ext>
            </a:extLst>
          </p:cNvPr>
          <p:cNvSpPr/>
          <p:nvPr/>
        </p:nvSpPr>
        <p:spPr bwMode="auto">
          <a:xfrm>
            <a:off x="8256688" y="430184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55000</a:t>
            </a:r>
          </a:p>
        </p:txBody>
      </p:sp>
      <p:sp>
        <p:nvSpPr>
          <p:cNvPr id="176" name="Rectangle 175">
            <a:extLst>
              <a:ext uri="{FF2B5EF4-FFF2-40B4-BE49-F238E27FC236}">
                <a16:creationId xmlns:a16="http://schemas.microsoft.com/office/drawing/2014/main" id="{5264D973-10D4-CE49-94AD-6A7A32B51AC3}"/>
              </a:ext>
            </a:extLst>
          </p:cNvPr>
          <p:cNvSpPr/>
          <p:nvPr/>
        </p:nvSpPr>
        <p:spPr bwMode="auto">
          <a:xfrm>
            <a:off x="8256688" y="452455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60000</a:t>
            </a:r>
          </a:p>
        </p:txBody>
      </p:sp>
      <p:sp>
        <p:nvSpPr>
          <p:cNvPr id="177" name="Rectangle 176">
            <a:extLst>
              <a:ext uri="{FF2B5EF4-FFF2-40B4-BE49-F238E27FC236}">
                <a16:creationId xmlns:a16="http://schemas.microsoft.com/office/drawing/2014/main" id="{41078A7C-0898-344B-99A9-03781A22FCB3}"/>
              </a:ext>
            </a:extLst>
          </p:cNvPr>
          <p:cNvSpPr/>
          <p:nvPr/>
        </p:nvSpPr>
        <p:spPr bwMode="auto">
          <a:xfrm>
            <a:off x="8256688" y="474517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65000</a:t>
            </a:r>
          </a:p>
        </p:txBody>
      </p:sp>
      <p:sp>
        <p:nvSpPr>
          <p:cNvPr id="178" name="Rectangle 177">
            <a:extLst>
              <a:ext uri="{FF2B5EF4-FFF2-40B4-BE49-F238E27FC236}">
                <a16:creationId xmlns:a16="http://schemas.microsoft.com/office/drawing/2014/main" id="{C768E59E-D015-CB49-9401-6D0484531297}"/>
              </a:ext>
            </a:extLst>
          </p:cNvPr>
          <p:cNvSpPr/>
          <p:nvPr/>
        </p:nvSpPr>
        <p:spPr bwMode="auto">
          <a:xfrm>
            <a:off x="8256688" y="496579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70000</a:t>
            </a:r>
          </a:p>
        </p:txBody>
      </p:sp>
      <p:sp>
        <p:nvSpPr>
          <p:cNvPr id="179" name="Rectangle 178">
            <a:extLst>
              <a:ext uri="{FF2B5EF4-FFF2-40B4-BE49-F238E27FC236}">
                <a16:creationId xmlns:a16="http://schemas.microsoft.com/office/drawing/2014/main" id="{5FD71760-6BA2-044E-87E1-B44CB1866C4A}"/>
              </a:ext>
            </a:extLst>
          </p:cNvPr>
          <p:cNvSpPr/>
          <p:nvPr/>
        </p:nvSpPr>
        <p:spPr bwMode="auto">
          <a:xfrm>
            <a:off x="8256688" y="5186420"/>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75000</a:t>
            </a:r>
          </a:p>
        </p:txBody>
      </p:sp>
      <p:sp>
        <p:nvSpPr>
          <p:cNvPr id="180" name="Rectangle 179">
            <a:extLst>
              <a:ext uri="{FF2B5EF4-FFF2-40B4-BE49-F238E27FC236}">
                <a16:creationId xmlns:a16="http://schemas.microsoft.com/office/drawing/2014/main" id="{578C9171-43D5-7440-95A5-5CCAC54DE75F}"/>
              </a:ext>
            </a:extLst>
          </p:cNvPr>
          <p:cNvSpPr/>
          <p:nvPr/>
        </p:nvSpPr>
        <p:spPr bwMode="auto">
          <a:xfrm>
            <a:off x="8256688" y="540913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80000</a:t>
            </a:r>
          </a:p>
        </p:txBody>
      </p:sp>
      <p:sp>
        <p:nvSpPr>
          <p:cNvPr id="181" name="Rectangle 180">
            <a:extLst>
              <a:ext uri="{FF2B5EF4-FFF2-40B4-BE49-F238E27FC236}">
                <a16:creationId xmlns:a16="http://schemas.microsoft.com/office/drawing/2014/main" id="{C9451E55-B2C0-074C-938B-827D663BB5C3}"/>
              </a:ext>
            </a:extLst>
          </p:cNvPr>
          <p:cNvSpPr/>
          <p:nvPr/>
        </p:nvSpPr>
        <p:spPr bwMode="auto">
          <a:xfrm>
            <a:off x="8256688" y="563184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85000</a:t>
            </a:r>
          </a:p>
        </p:txBody>
      </p:sp>
      <p:sp>
        <p:nvSpPr>
          <p:cNvPr id="182" name="Rectangle 181">
            <a:extLst>
              <a:ext uri="{FF2B5EF4-FFF2-40B4-BE49-F238E27FC236}">
                <a16:creationId xmlns:a16="http://schemas.microsoft.com/office/drawing/2014/main" id="{BCABE243-F7C0-F84E-9430-7DB521C647E4}"/>
              </a:ext>
            </a:extLst>
          </p:cNvPr>
          <p:cNvSpPr/>
          <p:nvPr/>
        </p:nvSpPr>
        <p:spPr bwMode="auto">
          <a:xfrm>
            <a:off x="8256688" y="585246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90000</a:t>
            </a:r>
          </a:p>
        </p:txBody>
      </p:sp>
      <p:sp>
        <p:nvSpPr>
          <p:cNvPr id="183" name="Rectangle 182">
            <a:extLst>
              <a:ext uri="{FF2B5EF4-FFF2-40B4-BE49-F238E27FC236}">
                <a16:creationId xmlns:a16="http://schemas.microsoft.com/office/drawing/2014/main" id="{DA03859C-97A9-4645-8BDE-9678D4BE5B53}"/>
              </a:ext>
            </a:extLst>
          </p:cNvPr>
          <p:cNvSpPr/>
          <p:nvPr/>
        </p:nvSpPr>
        <p:spPr bwMode="auto">
          <a:xfrm>
            <a:off x="8256688" y="607308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95000</a:t>
            </a:r>
          </a:p>
        </p:txBody>
      </p:sp>
      <p:sp>
        <p:nvSpPr>
          <p:cNvPr id="185" name="Rectangle 184">
            <a:extLst>
              <a:ext uri="{FF2B5EF4-FFF2-40B4-BE49-F238E27FC236}">
                <a16:creationId xmlns:a16="http://schemas.microsoft.com/office/drawing/2014/main" id="{CE1AA501-2C10-9E49-92C7-B8993B3B672B}"/>
              </a:ext>
            </a:extLst>
          </p:cNvPr>
          <p:cNvSpPr/>
          <p:nvPr/>
        </p:nvSpPr>
        <p:spPr bwMode="auto">
          <a:xfrm>
            <a:off x="9585631" y="186456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6" name="Rectangle 185">
            <a:extLst>
              <a:ext uri="{FF2B5EF4-FFF2-40B4-BE49-F238E27FC236}">
                <a16:creationId xmlns:a16="http://schemas.microsoft.com/office/drawing/2014/main" id="{8C335829-5C7D-8B42-AB06-5AE1A977A309}"/>
              </a:ext>
            </a:extLst>
          </p:cNvPr>
          <p:cNvSpPr/>
          <p:nvPr/>
        </p:nvSpPr>
        <p:spPr bwMode="auto">
          <a:xfrm>
            <a:off x="9585631" y="208727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7" name="Rectangle 186">
            <a:extLst>
              <a:ext uri="{FF2B5EF4-FFF2-40B4-BE49-F238E27FC236}">
                <a16:creationId xmlns:a16="http://schemas.microsoft.com/office/drawing/2014/main" id="{88422125-3223-944A-821C-733700C6298C}"/>
              </a:ext>
            </a:extLst>
          </p:cNvPr>
          <p:cNvSpPr/>
          <p:nvPr/>
        </p:nvSpPr>
        <p:spPr bwMode="auto">
          <a:xfrm>
            <a:off x="9585631" y="2309987"/>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8" name="Rectangle 187">
            <a:extLst>
              <a:ext uri="{FF2B5EF4-FFF2-40B4-BE49-F238E27FC236}">
                <a16:creationId xmlns:a16="http://schemas.microsoft.com/office/drawing/2014/main" id="{0F51A4AC-C442-804F-9559-EFD4131C6994}"/>
              </a:ext>
            </a:extLst>
          </p:cNvPr>
          <p:cNvSpPr/>
          <p:nvPr/>
        </p:nvSpPr>
        <p:spPr bwMode="auto">
          <a:xfrm>
            <a:off x="9585631" y="253060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9" name="Rectangle 188">
            <a:extLst>
              <a:ext uri="{FF2B5EF4-FFF2-40B4-BE49-F238E27FC236}">
                <a16:creationId xmlns:a16="http://schemas.microsoft.com/office/drawing/2014/main" id="{98CB57FB-1BE7-2C4A-BCAF-16E934B00BDA}"/>
              </a:ext>
            </a:extLst>
          </p:cNvPr>
          <p:cNvSpPr/>
          <p:nvPr/>
        </p:nvSpPr>
        <p:spPr bwMode="auto">
          <a:xfrm>
            <a:off x="9585631" y="275122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0" name="Rectangle 189">
            <a:extLst>
              <a:ext uri="{FF2B5EF4-FFF2-40B4-BE49-F238E27FC236}">
                <a16:creationId xmlns:a16="http://schemas.microsoft.com/office/drawing/2014/main" id="{E617B630-4E35-3649-85BC-10011695426E}"/>
              </a:ext>
            </a:extLst>
          </p:cNvPr>
          <p:cNvSpPr/>
          <p:nvPr/>
        </p:nvSpPr>
        <p:spPr bwMode="auto">
          <a:xfrm>
            <a:off x="9585631" y="297184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1" name="Rectangle 190">
            <a:extLst>
              <a:ext uri="{FF2B5EF4-FFF2-40B4-BE49-F238E27FC236}">
                <a16:creationId xmlns:a16="http://schemas.microsoft.com/office/drawing/2014/main" id="{FD82F524-2A5D-144F-9DEE-8B8F74F5C6B6}"/>
              </a:ext>
            </a:extLst>
          </p:cNvPr>
          <p:cNvSpPr/>
          <p:nvPr/>
        </p:nvSpPr>
        <p:spPr bwMode="auto">
          <a:xfrm>
            <a:off x="9585631" y="319456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2" name="Rectangle 191">
            <a:extLst>
              <a:ext uri="{FF2B5EF4-FFF2-40B4-BE49-F238E27FC236}">
                <a16:creationId xmlns:a16="http://schemas.microsoft.com/office/drawing/2014/main" id="{6BB0CCA5-E514-9843-9D21-7225C01E643B}"/>
              </a:ext>
            </a:extLst>
          </p:cNvPr>
          <p:cNvSpPr/>
          <p:nvPr/>
        </p:nvSpPr>
        <p:spPr bwMode="auto">
          <a:xfrm>
            <a:off x="9585631" y="3417272"/>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3" name="Rectangle 192">
            <a:extLst>
              <a:ext uri="{FF2B5EF4-FFF2-40B4-BE49-F238E27FC236}">
                <a16:creationId xmlns:a16="http://schemas.microsoft.com/office/drawing/2014/main" id="{A4B1907A-30F6-D34F-A525-8F630EB2746D}"/>
              </a:ext>
            </a:extLst>
          </p:cNvPr>
          <p:cNvSpPr/>
          <p:nvPr/>
        </p:nvSpPr>
        <p:spPr bwMode="auto">
          <a:xfrm>
            <a:off x="9585631" y="363789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4" name="Rectangle 193">
            <a:extLst>
              <a:ext uri="{FF2B5EF4-FFF2-40B4-BE49-F238E27FC236}">
                <a16:creationId xmlns:a16="http://schemas.microsoft.com/office/drawing/2014/main" id="{C3207C0B-7DFD-5A41-9422-DD217DD6EF9B}"/>
              </a:ext>
            </a:extLst>
          </p:cNvPr>
          <p:cNvSpPr/>
          <p:nvPr/>
        </p:nvSpPr>
        <p:spPr bwMode="auto">
          <a:xfrm>
            <a:off x="9585631" y="3858514"/>
            <a:ext cx="1326679" cy="22271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FFFFFF"/>
                </a:solidFill>
                <a:latin typeface="Segoe UI"/>
                <a:ea typeface="Segoe UI" pitchFamily="34" charset="0"/>
                <a:cs typeface="Segoe UI" pitchFamily="34" charset="0"/>
              </a:rPr>
              <a:t>#</a:t>
            </a:r>
          </a:p>
        </p:txBody>
      </p:sp>
      <p:sp>
        <p:nvSpPr>
          <p:cNvPr id="195" name="Rectangle 194">
            <a:extLst>
              <a:ext uri="{FF2B5EF4-FFF2-40B4-BE49-F238E27FC236}">
                <a16:creationId xmlns:a16="http://schemas.microsoft.com/office/drawing/2014/main" id="{68A51A66-3E4E-B148-AFD2-1D2FA0E623B4}"/>
              </a:ext>
            </a:extLst>
          </p:cNvPr>
          <p:cNvSpPr/>
          <p:nvPr/>
        </p:nvSpPr>
        <p:spPr bwMode="auto">
          <a:xfrm>
            <a:off x="9585631" y="407913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6" name="Rectangle 195">
            <a:extLst>
              <a:ext uri="{FF2B5EF4-FFF2-40B4-BE49-F238E27FC236}">
                <a16:creationId xmlns:a16="http://schemas.microsoft.com/office/drawing/2014/main" id="{D82232D3-9A11-3F45-AF79-141F4581F4EA}"/>
              </a:ext>
            </a:extLst>
          </p:cNvPr>
          <p:cNvSpPr/>
          <p:nvPr/>
        </p:nvSpPr>
        <p:spPr bwMode="auto">
          <a:xfrm>
            <a:off x="9585631" y="430184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7" name="Rectangle 196">
            <a:extLst>
              <a:ext uri="{FF2B5EF4-FFF2-40B4-BE49-F238E27FC236}">
                <a16:creationId xmlns:a16="http://schemas.microsoft.com/office/drawing/2014/main" id="{9AD661F7-77D0-CA46-865B-6FE896D29898}"/>
              </a:ext>
            </a:extLst>
          </p:cNvPr>
          <p:cNvSpPr/>
          <p:nvPr/>
        </p:nvSpPr>
        <p:spPr bwMode="auto">
          <a:xfrm>
            <a:off x="9585631" y="452455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8" name="Rectangle 197">
            <a:extLst>
              <a:ext uri="{FF2B5EF4-FFF2-40B4-BE49-F238E27FC236}">
                <a16:creationId xmlns:a16="http://schemas.microsoft.com/office/drawing/2014/main" id="{AA1CB946-6712-564C-BE46-1B9259395F2B}"/>
              </a:ext>
            </a:extLst>
          </p:cNvPr>
          <p:cNvSpPr/>
          <p:nvPr/>
        </p:nvSpPr>
        <p:spPr bwMode="auto">
          <a:xfrm>
            <a:off x="9585631" y="474517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9" name="Rectangle 198">
            <a:extLst>
              <a:ext uri="{FF2B5EF4-FFF2-40B4-BE49-F238E27FC236}">
                <a16:creationId xmlns:a16="http://schemas.microsoft.com/office/drawing/2014/main" id="{884911F3-7C59-F747-9AAB-E5280B3548D9}"/>
              </a:ext>
            </a:extLst>
          </p:cNvPr>
          <p:cNvSpPr/>
          <p:nvPr/>
        </p:nvSpPr>
        <p:spPr bwMode="auto">
          <a:xfrm>
            <a:off x="9585631" y="496579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0" name="Rectangle 199">
            <a:extLst>
              <a:ext uri="{FF2B5EF4-FFF2-40B4-BE49-F238E27FC236}">
                <a16:creationId xmlns:a16="http://schemas.microsoft.com/office/drawing/2014/main" id="{8B9472DD-978E-E644-B269-9FD7314D1B47}"/>
              </a:ext>
            </a:extLst>
          </p:cNvPr>
          <p:cNvSpPr/>
          <p:nvPr/>
        </p:nvSpPr>
        <p:spPr bwMode="auto">
          <a:xfrm>
            <a:off x="9585631" y="5186420"/>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a:p>
            <a:pPr defTabSz="951028" fontAlgn="base">
              <a:spcBef>
                <a:spcPct val="0"/>
              </a:spcBef>
              <a:spcAft>
                <a:spcPct val="0"/>
              </a:spcAft>
              <a:defRPr/>
            </a:pPr>
            <a:endParaRPr lang="en-US" sz="918">
              <a:solidFill>
                <a:srgbClr val="000000"/>
              </a:solidFill>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9C7CCF09-40A2-2449-AC5E-8E4C37A61B9A}"/>
              </a:ext>
            </a:extLst>
          </p:cNvPr>
          <p:cNvSpPr/>
          <p:nvPr/>
        </p:nvSpPr>
        <p:spPr bwMode="auto">
          <a:xfrm>
            <a:off x="9585631" y="540913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2" name="Rectangle 201">
            <a:extLst>
              <a:ext uri="{FF2B5EF4-FFF2-40B4-BE49-F238E27FC236}">
                <a16:creationId xmlns:a16="http://schemas.microsoft.com/office/drawing/2014/main" id="{EF4A7AE1-DFB6-6745-9590-98D848208826}"/>
              </a:ext>
            </a:extLst>
          </p:cNvPr>
          <p:cNvSpPr/>
          <p:nvPr/>
        </p:nvSpPr>
        <p:spPr bwMode="auto">
          <a:xfrm>
            <a:off x="9585631" y="563184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3" name="Rectangle 202">
            <a:extLst>
              <a:ext uri="{FF2B5EF4-FFF2-40B4-BE49-F238E27FC236}">
                <a16:creationId xmlns:a16="http://schemas.microsoft.com/office/drawing/2014/main" id="{4C945991-3C8D-5841-B6DB-167B56B194AA}"/>
              </a:ext>
            </a:extLst>
          </p:cNvPr>
          <p:cNvSpPr/>
          <p:nvPr/>
        </p:nvSpPr>
        <p:spPr bwMode="auto">
          <a:xfrm>
            <a:off x="9585631" y="585246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a:p>
            <a:pPr defTabSz="951028" fontAlgn="base">
              <a:spcBef>
                <a:spcPct val="0"/>
              </a:spcBef>
              <a:spcAft>
                <a:spcPct val="0"/>
              </a:spcAft>
              <a:defRPr/>
            </a:pPr>
            <a:endParaRPr lang="en-US" sz="918">
              <a:solidFill>
                <a:srgbClr val="000000"/>
              </a:solidFill>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72787FEC-28D2-CE40-83EF-5733E209F171}"/>
              </a:ext>
            </a:extLst>
          </p:cNvPr>
          <p:cNvSpPr/>
          <p:nvPr/>
        </p:nvSpPr>
        <p:spPr bwMode="auto">
          <a:xfrm>
            <a:off x="9585631" y="607308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Tree>
    <p:extLst>
      <p:ext uri="{BB962C8B-B14F-4D97-AF65-F5344CB8AC3E}">
        <p14:creationId xmlns:p14="http://schemas.microsoft.com/office/powerpoint/2010/main" val="20055074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E989-E8B9-4B0F-975D-5CADDEED7885}"/>
              </a:ext>
            </a:extLst>
          </p:cNvPr>
          <p:cNvSpPr>
            <a:spLocks noGrp="1"/>
          </p:cNvSpPr>
          <p:nvPr>
            <p:ph type="title"/>
          </p:nvPr>
        </p:nvSpPr>
        <p:spPr/>
        <p:txBody>
          <a:bodyPr/>
          <a:lstStyle/>
          <a:p>
            <a:r>
              <a:rPr lang="en-US" dirty="0"/>
              <a:t>Additional performance considerations</a:t>
            </a:r>
          </a:p>
        </p:txBody>
      </p:sp>
      <p:sp>
        <p:nvSpPr>
          <p:cNvPr id="3" name="Text Placeholder 2">
            <a:extLst>
              <a:ext uri="{FF2B5EF4-FFF2-40B4-BE49-F238E27FC236}">
                <a16:creationId xmlns:a16="http://schemas.microsoft.com/office/drawing/2014/main" id="{8B81B998-BFCB-4413-B09A-7D84A61F1797}"/>
              </a:ext>
            </a:extLst>
          </p:cNvPr>
          <p:cNvSpPr>
            <a:spLocks noGrp="1"/>
          </p:cNvSpPr>
          <p:nvPr>
            <p:ph type="body" sz="quarter" idx="10"/>
          </p:nvPr>
        </p:nvSpPr>
        <p:spPr>
          <a:xfrm>
            <a:off x="595915" y="1464074"/>
            <a:ext cx="11239464" cy="3016210"/>
          </a:xfrm>
        </p:spPr>
        <p:txBody>
          <a:bodyPr/>
          <a:lstStyle/>
          <a:p>
            <a:pPr marL="0" indent="0">
              <a:buNone/>
            </a:pPr>
            <a:endParaRPr lang="en-US" dirty="0"/>
          </a:p>
          <a:p>
            <a:pPr marL="0" indent="0">
              <a:buNone/>
            </a:pPr>
            <a:r>
              <a:rPr lang="en-US" dirty="0"/>
              <a:t>DWU units</a:t>
            </a:r>
          </a:p>
          <a:p>
            <a:pPr marL="0" indent="0">
              <a:buNone/>
            </a:pPr>
            <a:endParaRPr lang="en-US" dirty="0"/>
          </a:p>
          <a:p>
            <a:pPr marL="0" indent="0">
              <a:buNone/>
            </a:pPr>
            <a:r>
              <a:rPr lang="en-US" dirty="0"/>
              <a:t>Resource classes, workload management</a:t>
            </a:r>
          </a:p>
          <a:p>
            <a:pPr marL="0" indent="0">
              <a:buNone/>
            </a:pPr>
            <a:endParaRPr lang="en-US" dirty="0"/>
          </a:p>
          <a:p>
            <a:pPr marL="0" indent="0">
              <a:buNone/>
            </a:pPr>
            <a:r>
              <a:rPr lang="en-US" dirty="0"/>
              <a:t>Synapse SQL Pool vs. Azure Analysis Services</a:t>
            </a:r>
          </a:p>
        </p:txBody>
      </p:sp>
    </p:spTree>
    <p:extLst>
      <p:ext uri="{BB962C8B-B14F-4D97-AF65-F5344CB8AC3E}">
        <p14:creationId xmlns:p14="http://schemas.microsoft.com/office/powerpoint/2010/main" val="24144990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274743"/>
          </a:xfrm>
        </p:spPr>
        <p:txBody>
          <a:bodyPr/>
          <a:lstStyle/>
          <a:p>
            <a:r>
              <a:rPr lang="en-US" dirty="0"/>
              <a:t>Power BI in Azure Synapse</a:t>
            </a:r>
          </a:p>
          <a:p>
            <a:endParaRPr lang="it-IT" b="1" dirty="0"/>
          </a:p>
          <a:p>
            <a:r>
              <a:rPr lang="it-IT" sz="2400" b="1" dirty="0"/>
              <a:t>Data preparation and modeling</a:t>
            </a:r>
          </a:p>
          <a:p>
            <a:r>
              <a:rPr lang="en-US" sz="2400" b="1" dirty="0"/>
              <a:t>Security considerations</a:t>
            </a:r>
            <a:endParaRPr lang="it-IT" sz="2400" b="1" dirty="0"/>
          </a:p>
          <a:p>
            <a:r>
              <a:rPr lang="it-IT" sz="2400" b="1" dirty="0"/>
              <a:t>Performance optimization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546122" cy="1107996"/>
          </a:xfrm>
        </p:spPr>
        <p:txBody>
          <a:bodyPr/>
          <a:lstStyle/>
          <a:p>
            <a:r>
              <a:rPr lang="en-US" dirty="0"/>
              <a:t>Power BI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8" y="1699044"/>
            <a:ext cx="4491299" cy="1207563"/>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Data preparation and modeling</a:t>
            </a:r>
          </a:p>
          <a:p>
            <a:pPr marL="287338" lvl="1" indent="0">
              <a:buNone/>
            </a:pPr>
            <a:r>
              <a:rPr lang="en-US" sz="1800" dirty="0">
                <a:solidFill>
                  <a:schemeClr val="tx1"/>
                </a:solidFill>
              </a:rPr>
              <a:t>Synapse Analytics and Power BI integration. Standardizing reporting data with Synapse Analytics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Performance optimization</a:t>
            </a:r>
          </a:p>
          <a:p>
            <a:pPr marL="287338" lvl="1" indent="0">
              <a:buNone/>
            </a:pPr>
            <a:r>
              <a:rPr lang="en-US" sz="1800" dirty="0">
                <a:solidFill>
                  <a:schemeClr val="tx1"/>
                </a:solidFill>
              </a:rPr>
              <a:t>Improving Power BI performance with Synapse Analytics features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7" name="Content Placeholder 3">
            <a:extLst>
              <a:ext uri="{FF2B5EF4-FFF2-40B4-BE49-F238E27FC236}">
                <a16:creationId xmlns:a16="http://schemas.microsoft.com/office/drawing/2014/main" id="{18301A99-F013-4ABE-A979-B3621A1FB83A}"/>
              </a:ext>
            </a:extLst>
          </p:cNvPr>
          <p:cNvSpPr txBox="1">
            <a:spLocks/>
          </p:cNvSpPr>
          <p:nvPr/>
        </p:nvSpPr>
        <p:spPr>
          <a:xfrm>
            <a:off x="4797597" y="3033556"/>
            <a:ext cx="4491299" cy="1207563"/>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Security considerations</a:t>
            </a:r>
          </a:p>
          <a:p>
            <a:pPr marL="287338" lvl="1" indent="0">
              <a:buNone/>
            </a:pPr>
            <a:r>
              <a:rPr lang="en-US" sz="1800" dirty="0">
                <a:solidFill>
                  <a:schemeClr val="tx1"/>
                </a:solidFill>
              </a:rPr>
              <a:t>Choosing the right option: Row Level Security, Column Level Security, Dynamic Data Masking</a:t>
            </a: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Data preparation and modeling</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A59090A-B859-483B-915B-E71E996ECF33}"/>
              </a:ext>
            </a:extLst>
          </p:cNvPr>
          <p:cNvSpPr/>
          <p:nvPr/>
        </p:nvSpPr>
        <p:spPr bwMode="auto">
          <a:xfrm>
            <a:off x="7516687" y="4961571"/>
            <a:ext cx="2432300" cy="892825"/>
          </a:xfrm>
          <a:prstGeom prst="rect">
            <a:avLst/>
          </a:prstGeom>
          <a:solidFill>
            <a:srgbClr val="EABD0B"/>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Power BI </a:t>
            </a:r>
          </a:p>
          <a:p>
            <a:pPr algn="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Desktop</a:t>
            </a:r>
          </a:p>
        </p:txBody>
      </p:sp>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Synapse Analytics and Power BI integration</a:t>
            </a:r>
          </a:p>
        </p:txBody>
      </p:sp>
      <p:pic>
        <p:nvPicPr>
          <p:cNvPr id="4" name="Picture 3">
            <a:extLst>
              <a:ext uri="{FF2B5EF4-FFF2-40B4-BE49-F238E27FC236}">
                <a16:creationId xmlns:a16="http://schemas.microsoft.com/office/drawing/2014/main" id="{D13EED10-173B-4C4C-8EC7-8219296B5464}"/>
              </a:ext>
            </a:extLst>
          </p:cNvPr>
          <p:cNvPicPr>
            <a:picLocks noChangeAspect="1"/>
          </p:cNvPicPr>
          <p:nvPr/>
        </p:nvPicPr>
        <p:blipFill rotWithShape="1">
          <a:blip r:embed="rId2"/>
          <a:srcRect l="11427" t="11593"/>
          <a:stretch/>
        </p:blipFill>
        <p:spPr>
          <a:xfrm>
            <a:off x="7894637" y="5117424"/>
            <a:ext cx="590643" cy="581117"/>
          </a:xfrm>
          <a:prstGeom prst="rect">
            <a:avLst/>
          </a:prstGeom>
          <a:solidFill>
            <a:srgbClr val="EABD0B"/>
          </a:solidFill>
        </p:spPr>
      </p:pic>
      <p:sp>
        <p:nvSpPr>
          <p:cNvPr id="6" name="Rectangle 5">
            <a:extLst>
              <a:ext uri="{FF2B5EF4-FFF2-40B4-BE49-F238E27FC236}">
                <a16:creationId xmlns:a16="http://schemas.microsoft.com/office/drawing/2014/main" id="{7B6F79AC-8F87-4496-A0AB-D175BA66DF52}"/>
              </a:ext>
            </a:extLst>
          </p:cNvPr>
          <p:cNvSpPr/>
          <p:nvPr/>
        </p:nvSpPr>
        <p:spPr bwMode="auto">
          <a:xfrm>
            <a:off x="600059" y="1309037"/>
            <a:ext cx="5029274" cy="4638070"/>
          </a:xfrm>
          <a:prstGeom prst="rect">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      Synapse Analytics Workspace</a:t>
            </a:r>
          </a:p>
        </p:txBody>
      </p:sp>
      <p:pic>
        <p:nvPicPr>
          <p:cNvPr id="7" name="Graphic 6">
            <a:extLst>
              <a:ext uri="{FF2B5EF4-FFF2-40B4-BE49-F238E27FC236}">
                <a16:creationId xmlns:a16="http://schemas.microsoft.com/office/drawing/2014/main" id="{E67D7CAE-7A86-4CFF-A611-A34DE5C5542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84065" y="1363999"/>
            <a:ext cx="476183" cy="476183"/>
          </a:xfrm>
          <a:prstGeom prst="rect">
            <a:avLst/>
          </a:prstGeom>
        </p:spPr>
      </p:pic>
      <p:sp>
        <p:nvSpPr>
          <p:cNvPr id="8" name="Rectangle 7">
            <a:extLst>
              <a:ext uri="{FF2B5EF4-FFF2-40B4-BE49-F238E27FC236}">
                <a16:creationId xmlns:a16="http://schemas.microsoft.com/office/drawing/2014/main" id="{1E17F9F9-6A8A-4E7F-BE26-EF55AE155276}"/>
              </a:ext>
            </a:extLst>
          </p:cNvPr>
          <p:cNvSpPr/>
          <p:nvPr/>
        </p:nvSpPr>
        <p:spPr bwMode="auto">
          <a:xfrm>
            <a:off x="6232825" y="1426792"/>
            <a:ext cx="5167012" cy="3130129"/>
          </a:xfrm>
          <a:prstGeom prst="rect">
            <a:avLst/>
          </a:prstGeom>
          <a:solidFill>
            <a:srgbClr val="444444"/>
          </a:solidFill>
          <a:ln>
            <a:solidFill>
              <a:schemeClr val="tx1">
                <a:lumMod val="25000"/>
                <a:lumOff val="75000"/>
              </a:schemeClr>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Power BI Workspace</a:t>
            </a:r>
          </a:p>
        </p:txBody>
      </p:sp>
      <p:sp>
        <p:nvSpPr>
          <p:cNvPr id="9" name="Rectangle: Rounded Corners 8">
            <a:extLst>
              <a:ext uri="{FF2B5EF4-FFF2-40B4-BE49-F238E27FC236}">
                <a16:creationId xmlns:a16="http://schemas.microsoft.com/office/drawing/2014/main" id="{F6BDAAD9-E494-4A45-8D2C-6D4D44576159}"/>
              </a:ext>
            </a:extLst>
          </p:cNvPr>
          <p:cNvSpPr/>
          <p:nvPr/>
        </p:nvSpPr>
        <p:spPr bwMode="auto">
          <a:xfrm>
            <a:off x="847630" y="1934976"/>
            <a:ext cx="3276600" cy="2127064"/>
          </a:xfrm>
          <a:prstGeom prst="roundRect">
            <a:avLst/>
          </a:prstGeom>
          <a:solidFill>
            <a:schemeClr val="accent4">
              <a:lumMod val="75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2" name="Rectangle: Rounded Corners 11">
            <a:extLst>
              <a:ext uri="{FF2B5EF4-FFF2-40B4-BE49-F238E27FC236}">
                <a16:creationId xmlns:a16="http://schemas.microsoft.com/office/drawing/2014/main" id="{4E1B9D8E-71E7-4DAF-AEB4-611A186796D3}"/>
              </a:ext>
            </a:extLst>
          </p:cNvPr>
          <p:cNvSpPr/>
          <p:nvPr/>
        </p:nvSpPr>
        <p:spPr bwMode="auto">
          <a:xfrm>
            <a:off x="7589837" y="2341002"/>
            <a:ext cx="2286000" cy="608606"/>
          </a:xfrm>
          <a:prstGeom prst="roundRect">
            <a:avLst/>
          </a:prstGeom>
          <a:solidFill>
            <a:schemeClr val="bg2">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Reports</a:t>
            </a:r>
          </a:p>
        </p:txBody>
      </p:sp>
      <p:sp>
        <p:nvSpPr>
          <p:cNvPr id="13" name="Rectangle: Rounded Corners 12">
            <a:extLst>
              <a:ext uri="{FF2B5EF4-FFF2-40B4-BE49-F238E27FC236}">
                <a16:creationId xmlns:a16="http://schemas.microsoft.com/office/drawing/2014/main" id="{021A0B9F-FA6A-4EFD-A46F-196266D66C72}"/>
              </a:ext>
            </a:extLst>
          </p:cNvPr>
          <p:cNvSpPr/>
          <p:nvPr/>
        </p:nvSpPr>
        <p:spPr bwMode="auto">
          <a:xfrm>
            <a:off x="7589837" y="3117256"/>
            <a:ext cx="2286000" cy="608606"/>
          </a:xfrm>
          <a:prstGeom prst="roundRect">
            <a:avLst/>
          </a:prstGeom>
          <a:solidFill>
            <a:schemeClr val="bg2">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Datasets</a:t>
            </a:r>
          </a:p>
        </p:txBody>
      </p:sp>
      <p:sp>
        <p:nvSpPr>
          <p:cNvPr id="15" name="Rectangle: Rounded Corners 14">
            <a:extLst>
              <a:ext uri="{FF2B5EF4-FFF2-40B4-BE49-F238E27FC236}">
                <a16:creationId xmlns:a16="http://schemas.microsoft.com/office/drawing/2014/main" id="{5355B56B-962F-4E58-900F-61BC97E668D6}"/>
              </a:ext>
            </a:extLst>
          </p:cNvPr>
          <p:cNvSpPr/>
          <p:nvPr/>
        </p:nvSpPr>
        <p:spPr bwMode="auto">
          <a:xfrm>
            <a:off x="1266730" y="2509532"/>
            <a:ext cx="2286000" cy="608606"/>
          </a:xfrm>
          <a:prstGeom prst="roundRect">
            <a:avLst/>
          </a:prstGeom>
          <a:solidFill>
            <a:schemeClr val="accent5">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Reports</a:t>
            </a:r>
          </a:p>
        </p:txBody>
      </p:sp>
      <p:sp>
        <p:nvSpPr>
          <p:cNvPr id="16" name="Rectangle: Rounded Corners 15">
            <a:extLst>
              <a:ext uri="{FF2B5EF4-FFF2-40B4-BE49-F238E27FC236}">
                <a16:creationId xmlns:a16="http://schemas.microsoft.com/office/drawing/2014/main" id="{C910ABB5-2A5E-4299-95C1-2A9CD4330E6C}"/>
              </a:ext>
            </a:extLst>
          </p:cNvPr>
          <p:cNvSpPr/>
          <p:nvPr/>
        </p:nvSpPr>
        <p:spPr bwMode="auto">
          <a:xfrm>
            <a:off x="1276672" y="3192959"/>
            <a:ext cx="2286000" cy="608606"/>
          </a:xfrm>
          <a:prstGeom prst="roundRect">
            <a:avLst/>
          </a:prstGeom>
          <a:solidFill>
            <a:schemeClr val="accent5">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Datasets</a:t>
            </a:r>
          </a:p>
        </p:txBody>
      </p:sp>
      <p:cxnSp>
        <p:nvCxnSpPr>
          <p:cNvPr id="18" name="Straight Arrow Connector 17">
            <a:extLst>
              <a:ext uri="{FF2B5EF4-FFF2-40B4-BE49-F238E27FC236}">
                <a16:creationId xmlns:a16="http://schemas.microsoft.com/office/drawing/2014/main" id="{6C808984-CF53-4FC5-8670-4DA26555AECE}"/>
              </a:ext>
            </a:extLst>
          </p:cNvPr>
          <p:cNvCxnSpPr>
            <a:stCxn id="14" idx="0"/>
            <a:endCxn id="13" idx="2"/>
          </p:cNvCxnSpPr>
          <p:nvPr/>
        </p:nvCxnSpPr>
        <p:spPr>
          <a:xfrm flipV="1">
            <a:off x="8732837" y="3725862"/>
            <a:ext cx="0" cy="1235709"/>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3E05C46-775C-4AB6-AB52-88C5571C922B}"/>
              </a:ext>
            </a:extLst>
          </p:cNvPr>
          <p:cNvSpPr txBox="1"/>
          <p:nvPr/>
        </p:nvSpPr>
        <p:spPr>
          <a:xfrm>
            <a:off x="8816331" y="4166089"/>
            <a:ext cx="735779" cy="246221"/>
          </a:xfrm>
          <a:prstGeom prst="rect">
            <a:avLst/>
          </a:prstGeom>
          <a:noFill/>
        </p:spPr>
        <p:txBody>
          <a:bodyPr wrap="none" lIns="0" tIns="0" rIns="0" bIns="0" rtlCol="0">
            <a:spAutoFit/>
          </a:bodyPr>
          <a:lstStyle/>
          <a:p>
            <a:pPr algn="l"/>
            <a:r>
              <a:rPr lang="en-US" sz="1600" dirty="0">
                <a:solidFill>
                  <a:schemeClr val="bg1"/>
                </a:solidFill>
              </a:rPr>
              <a:t>Manage</a:t>
            </a:r>
          </a:p>
        </p:txBody>
      </p:sp>
      <p:cxnSp>
        <p:nvCxnSpPr>
          <p:cNvPr id="23" name="Straight Arrow Connector 22">
            <a:extLst>
              <a:ext uri="{FF2B5EF4-FFF2-40B4-BE49-F238E27FC236}">
                <a16:creationId xmlns:a16="http://schemas.microsoft.com/office/drawing/2014/main" id="{D4032546-DDC4-4096-87D5-C75A449519F5}"/>
              </a:ext>
            </a:extLst>
          </p:cNvPr>
          <p:cNvCxnSpPr>
            <a:cxnSpLocks/>
          </p:cNvCxnSpPr>
          <p:nvPr/>
        </p:nvCxnSpPr>
        <p:spPr>
          <a:xfrm flipH="1">
            <a:off x="3713005" y="3082862"/>
            <a:ext cx="529390" cy="0"/>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2FAC7C4-23C2-4CAD-9E20-E456DD58002F}"/>
              </a:ext>
            </a:extLst>
          </p:cNvPr>
          <p:cNvCxnSpPr>
            <a:cxnSpLocks/>
          </p:cNvCxnSpPr>
          <p:nvPr/>
        </p:nvCxnSpPr>
        <p:spPr>
          <a:xfrm flipV="1">
            <a:off x="1904346" y="3728239"/>
            <a:ext cx="0" cy="466976"/>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5CFF8B-6FA5-4E79-9100-D7A8D58D508F}"/>
              </a:ext>
            </a:extLst>
          </p:cNvPr>
          <p:cNvCxnSpPr>
            <a:cxnSpLocks/>
            <a:stCxn id="30" idx="0"/>
          </p:cNvCxnSpPr>
          <p:nvPr/>
        </p:nvCxnSpPr>
        <p:spPr>
          <a:xfrm flipV="1">
            <a:off x="3093154" y="3728239"/>
            <a:ext cx="0" cy="459164"/>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3C1E9193-C8B9-4301-9E6C-2028A32461CA}"/>
              </a:ext>
            </a:extLst>
          </p:cNvPr>
          <p:cNvSpPr/>
          <p:nvPr/>
        </p:nvSpPr>
        <p:spPr bwMode="auto">
          <a:xfrm>
            <a:off x="1328049" y="5245790"/>
            <a:ext cx="2286000" cy="608606"/>
          </a:xfrm>
          <a:prstGeom prst="roundRect">
            <a:avLst/>
          </a:prstGeom>
          <a:solidFill>
            <a:schemeClr val="accent5">
              <a:lumMod val="60000"/>
              <a:lumOff val="4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563">
              <a:defRPr/>
            </a:pPr>
            <a:r>
              <a:rPr lang="en-US" sz="1600"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 Lake</a:t>
            </a:r>
            <a:endParaRPr lang="en-US" sz="1600" dirty="0">
              <a:solidFill>
                <a:schemeClr val="bg1">
                  <a:lumMod val="95000"/>
                </a:schemeClr>
              </a:solidFill>
              <a:cs typeface="Segoe UI" pitchFamily="34" charset="0"/>
            </a:endParaRPr>
          </a:p>
        </p:txBody>
      </p:sp>
      <p:sp>
        <p:nvSpPr>
          <p:cNvPr id="43" name="Flowchart: Manual Operation 42">
            <a:extLst>
              <a:ext uri="{FF2B5EF4-FFF2-40B4-BE49-F238E27FC236}">
                <a16:creationId xmlns:a16="http://schemas.microsoft.com/office/drawing/2014/main" id="{E139842A-526E-46C1-9328-5F7F704E6598}"/>
              </a:ext>
            </a:extLst>
          </p:cNvPr>
          <p:cNvSpPr/>
          <p:nvPr/>
        </p:nvSpPr>
        <p:spPr bwMode="auto">
          <a:xfrm rot="5400000">
            <a:off x="4303301" y="2627399"/>
            <a:ext cx="3130127" cy="728918"/>
          </a:xfrm>
          <a:prstGeom prst="flowChartManualOperation">
            <a:avLst/>
          </a:prstGeom>
          <a:solidFill>
            <a:srgbClr val="F5CF2F">
              <a:alpha val="46000"/>
            </a:srgbClr>
          </a:solidFill>
          <a:ln>
            <a:solidFill>
              <a:schemeClr val="tx1">
                <a:lumMod val="25000"/>
                <a:lumOff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fik 25" descr="Database">
            <a:extLst>
              <a:ext uri="{FF2B5EF4-FFF2-40B4-BE49-F238E27FC236}">
                <a16:creationId xmlns:a16="http://schemas.microsoft.com/office/drawing/2014/main" id="{A1B5ADDF-FEAE-4825-A1B8-D559DED9D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805092" y="3198218"/>
            <a:ext cx="469981" cy="469981"/>
          </a:xfrm>
          <a:prstGeom prst="rect">
            <a:avLst/>
          </a:prstGeom>
        </p:spPr>
      </p:pic>
      <p:pic>
        <p:nvPicPr>
          <p:cNvPr id="35" name="Grafik 25" descr="Database">
            <a:extLst>
              <a:ext uri="{FF2B5EF4-FFF2-40B4-BE49-F238E27FC236}">
                <a16:creationId xmlns:a16="http://schemas.microsoft.com/office/drawing/2014/main" id="{F057DC22-3AAB-4F78-8045-93BA8DD56E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447991" y="3266330"/>
            <a:ext cx="469981" cy="469981"/>
          </a:xfrm>
          <a:prstGeom prst="rect">
            <a:avLst/>
          </a:prstGeom>
        </p:spPr>
      </p:pic>
      <p:pic>
        <p:nvPicPr>
          <p:cNvPr id="37" name="Grafik 25" descr="Bar chart RTL">
            <a:extLst>
              <a:ext uri="{FF2B5EF4-FFF2-40B4-BE49-F238E27FC236}">
                <a16:creationId xmlns:a16="http://schemas.microsoft.com/office/drawing/2014/main" id="{EDEA210A-CE99-468E-A251-41D9EA9EEA6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flipH="1">
            <a:off x="7805092" y="2437279"/>
            <a:ext cx="469981" cy="469981"/>
          </a:xfrm>
          <a:prstGeom prst="rect">
            <a:avLst/>
          </a:prstGeom>
        </p:spPr>
      </p:pic>
      <p:pic>
        <p:nvPicPr>
          <p:cNvPr id="38" name="Grafik 25" descr="Bar chart RTL">
            <a:extLst>
              <a:ext uri="{FF2B5EF4-FFF2-40B4-BE49-F238E27FC236}">
                <a16:creationId xmlns:a16="http://schemas.microsoft.com/office/drawing/2014/main" id="{20B1853E-EE4E-46B9-9469-C82FC121109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flipH="1">
            <a:off x="1452426" y="2589803"/>
            <a:ext cx="469981" cy="469981"/>
          </a:xfrm>
          <a:prstGeom prst="rect">
            <a:avLst/>
          </a:prstGeom>
        </p:spPr>
      </p:pic>
      <p:grpSp>
        <p:nvGrpSpPr>
          <p:cNvPr id="17" name="Group 16">
            <a:extLst>
              <a:ext uri="{FF2B5EF4-FFF2-40B4-BE49-F238E27FC236}">
                <a16:creationId xmlns:a16="http://schemas.microsoft.com/office/drawing/2014/main" id="{61FA883D-4FEA-46F0-A9B6-1A965EE46BDD}"/>
              </a:ext>
            </a:extLst>
          </p:cNvPr>
          <p:cNvGrpSpPr/>
          <p:nvPr/>
        </p:nvGrpSpPr>
        <p:grpSpPr>
          <a:xfrm>
            <a:off x="1177711" y="4195215"/>
            <a:ext cx="1453270" cy="985527"/>
            <a:chOff x="1177711" y="4195215"/>
            <a:chExt cx="1453270" cy="985527"/>
          </a:xfrm>
        </p:grpSpPr>
        <p:grpSp>
          <p:nvGrpSpPr>
            <p:cNvPr id="31" name="Group 30">
              <a:extLst>
                <a:ext uri="{FF2B5EF4-FFF2-40B4-BE49-F238E27FC236}">
                  <a16:creationId xmlns:a16="http://schemas.microsoft.com/office/drawing/2014/main" id="{A3E640CD-D992-4165-B88E-88B9046A9BB2}"/>
                </a:ext>
              </a:extLst>
            </p:cNvPr>
            <p:cNvGrpSpPr/>
            <p:nvPr/>
          </p:nvGrpSpPr>
          <p:grpSpPr>
            <a:xfrm>
              <a:off x="1177711" y="4195215"/>
              <a:ext cx="1453270" cy="985527"/>
              <a:chOff x="1354925" y="4424547"/>
              <a:chExt cx="1453270" cy="1112898"/>
            </a:xfrm>
          </p:grpSpPr>
          <p:pic>
            <p:nvPicPr>
              <p:cNvPr id="26" name="Graphic 25">
                <a:extLst>
                  <a:ext uri="{FF2B5EF4-FFF2-40B4-BE49-F238E27FC236}">
                    <a16:creationId xmlns:a16="http://schemas.microsoft.com/office/drawing/2014/main" id="{4556F1EC-B1CD-4D6D-9775-4BED4FB2DA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54925" y="4424547"/>
                <a:ext cx="1453270" cy="1112898"/>
              </a:xfrm>
              <a:prstGeom prst="rect">
                <a:avLst/>
              </a:prstGeom>
            </p:spPr>
          </p:pic>
          <p:sp>
            <p:nvSpPr>
              <p:cNvPr id="28" name="TextBox 27">
                <a:extLst>
                  <a:ext uri="{FF2B5EF4-FFF2-40B4-BE49-F238E27FC236}">
                    <a16:creationId xmlns:a16="http://schemas.microsoft.com/office/drawing/2014/main" id="{BE298B36-C9F9-4DF0-9EB8-2720558EC597}"/>
                  </a:ext>
                </a:extLst>
              </p:cNvPr>
              <p:cNvSpPr txBox="1"/>
              <p:nvPr/>
            </p:nvSpPr>
            <p:spPr>
              <a:xfrm>
                <a:off x="1594461" y="4842479"/>
                <a:ext cx="1010320" cy="425464"/>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On-demand</a:t>
                </a:r>
              </a:p>
            </p:txBody>
          </p:sp>
        </p:grpSp>
        <p:sp>
          <p:nvSpPr>
            <p:cNvPr id="11" name="Oval 10">
              <a:extLst>
                <a:ext uri="{FF2B5EF4-FFF2-40B4-BE49-F238E27FC236}">
                  <a16:creationId xmlns:a16="http://schemas.microsoft.com/office/drawing/2014/main" id="{57114176-EFC0-485A-8125-E9F775DE0DA7}"/>
                </a:ext>
              </a:extLst>
            </p:cNvPr>
            <p:cNvSpPr/>
            <p:nvPr/>
          </p:nvSpPr>
          <p:spPr bwMode="auto">
            <a:xfrm>
              <a:off x="1379064" y="4218673"/>
              <a:ext cx="1025639" cy="236343"/>
            </a:xfrm>
            <a:prstGeom prst="ellips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3AEFDAD7-E8C5-45BB-B7CA-4B953E933FF0}"/>
              </a:ext>
            </a:extLst>
          </p:cNvPr>
          <p:cNvGrpSpPr/>
          <p:nvPr/>
        </p:nvGrpSpPr>
        <p:grpSpPr>
          <a:xfrm>
            <a:off x="2366519" y="4187403"/>
            <a:ext cx="1453270" cy="985527"/>
            <a:chOff x="2366519" y="4187403"/>
            <a:chExt cx="1453270" cy="985527"/>
          </a:xfrm>
        </p:grpSpPr>
        <p:grpSp>
          <p:nvGrpSpPr>
            <p:cNvPr id="32" name="Group 31">
              <a:extLst>
                <a:ext uri="{FF2B5EF4-FFF2-40B4-BE49-F238E27FC236}">
                  <a16:creationId xmlns:a16="http://schemas.microsoft.com/office/drawing/2014/main" id="{1CDEF770-8524-4956-953B-179CA38ACAFD}"/>
                </a:ext>
              </a:extLst>
            </p:cNvPr>
            <p:cNvGrpSpPr/>
            <p:nvPr/>
          </p:nvGrpSpPr>
          <p:grpSpPr>
            <a:xfrm>
              <a:off x="2366519" y="4187403"/>
              <a:ext cx="1453270" cy="985527"/>
              <a:chOff x="2986969" y="4449061"/>
              <a:chExt cx="1453270" cy="1112898"/>
            </a:xfrm>
          </p:grpSpPr>
          <p:pic>
            <p:nvPicPr>
              <p:cNvPr id="30" name="Graphic 29">
                <a:extLst>
                  <a:ext uri="{FF2B5EF4-FFF2-40B4-BE49-F238E27FC236}">
                    <a16:creationId xmlns:a16="http://schemas.microsoft.com/office/drawing/2014/main" id="{A2C58294-CBA6-4747-AD18-B1D82BABFC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6969" y="4449061"/>
                <a:ext cx="1453270" cy="1112898"/>
              </a:xfrm>
              <a:prstGeom prst="rect">
                <a:avLst/>
              </a:prstGeom>
            </p:spPr>
          </p:pic>
          <p:sp>
            <p:nvSpPr>
              <p:cNvPr id="29" name="TextBox 28">
                <a:extLst>
                  <a:ext uri="{FF2B5EF4-FFF2-40B4-BE49-F238E27FC236}">
                    <a16:creationId xmlns:a16="http://schemas.microsoft.com/office/drawing/2014/main" id="{514EFAD5-3BA9-40BD-BF0F-897041436E95}"/>
                  </a:ext>
                </a:extLst>
              </p:cNvPr>
              <p:cNvSpPr txBox="1"/>
              <p:nvPr/>
            </p:nvSpPr>
            <p:spPr>
              <a:xfrm>
                <a:off x="3208443" y="4857785"/>
                <a:ext cx="1010320" cy="384271"/>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Pool</a:t>
                </a:r>
              </a:p>
            </p:txBody>
          </p:sp>
        </p:grpSp>
        <p:sp>
          <p:nvSpPr>
            <p:cNvPr id="39" name="Oval 38">
              <a:extLst>
                <a:ext uri="{FF2B5EF4-FFF2-40B4-BE49-F238E27FC236}">
                  <a16:creationId xmlns:a16="http://schemas.microsoft.com/office/drawing/2014/main" id="{E83720C7-9CA4-4347-AB4A-CB37A778023B}"/>
                </a:ext>
              </a:extLst>
            </p:cNvPr>
            <p:cNvSpPr/>
            <p:nvPr/>
          </p:nvSpPr>
          <p:spPr bwMode="auto">
            <a:xfrm>
              <a:off x="2570586" y="4218673"/>
              <a:ext cx="1025639" cy="236343"/>
            </a:xfrm>
            <a:prstGeom prst="ellips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1" name="Rectangle: Rounded Corners 40">
            <a:extLst>
              <a:ext uri="{FF2B5EF4-FFF2-40B4-BE49-F238E27FC236}">
                <a16:creationId xmlns:a16="http://schemas.microsoft.com/office/drawing/2014/main" id="{EDA19C97-DBF4-4689-899D-29DB281049FD}"/>
              </a:ext>
            </a:extLst>
          </p:cNvPr>
          <p:cNvSpPr/>
          <p:nvPr/>
        </p:nvSpPr>
        <p:spPr bwMode="auto">
          <a:xfrm>
            <a:off x="4242395" y="2020730"/>
            <a:ext cx="1301686" cy="2041310"/>
          </a:xfrm>
          <a:prstGeom prst="roundRect">
            <a:avLst/>
          </a:prstGeom>
          <a:solidFill>
            <a:srgbClr val="F5CF2F"/>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lumMod val="90000"/>
                    <a:lumOff val="10000"/>
                  </a:schemeClr>
                </a:solidFill>
                <a:ea typeface="Segoe UI" pitchFamily="34" charset="0"/>
                <a:cs typeface="Segoe UI" pitchFamily="34" charset="0"/>
              </a:rPr>
              <a:t>Power BI </a:t>
            </a:r>
          </a:p>
          <a:p>
            <a:pPr algn="ctr" defTabSz="932472" fontAlgn="base">
              <a:spcBef>
                <a:spcPct val="0"/>
              </a:spcBef>
              <a:spcAft>
                <a:spcPct val="0"/>
              </a:spcAft>
            </a:pPr>
            <a:r>
              <a:rPr lang="en-US" sz="1600" b="1" dirty="0">
                <a:solidFill>
                  <a:schemeClr val="tx1">
                    <a:lumMod val="90000"/>
                    <a:lumOff val="10000"/>
                  </a:schemeClr>
                </a:solidFill>
                <a:ea typeface="Segoe UI" pitchFamily="34" charset="0"/>
                <a:cs typeface="Segoe UI" pitchFamily="34" charset="0"/>
              </a:rPr>
              <a:t>Linked</a:t>
            </a:r>
          </a:p>
          <a:p>
            <a:pPr algn="ctr" defTabSz="932472" fontAlgn="base">
              <a:spcBef>
                <a:spcPct val="0"/>
              </a:spcBef>
              <a:spcAft>
                <a:spcPct val="0"/>
              </a:spcAft>
            </a:pPr>
            <a:r>
              <a:rPr lang="en-US" sz="1600" b="1" dirty="0" err="1">
                <a:solidFill>
                  <a:schemeClr val="tx1">
                    <a:lumMod val="90000"/>
                    <a:lumOff val="10000"/>
                  </a:schemeClr>
                </a:solidFill>
                <a:ea typeface="Segoe UI" pitchFamily="34" charset="0"/>
                <a:cs typeface="Segoe UI" pitchFamily="34" charset="0"/>
              </a:rPr>
              <a:t>Sevice</a:t>
            </a:r>
            <a:endParaRPr lang="en-US" sz="1600" b="1" dirty="0">
              <a:solidFill>
                <a:schemeClr val="tx1">
                  <a:lumMod val="90000"/>
                  <a:lumOff val="10000"/>
                </a:schemeClr>
              </a:solidFill>
              <a:ea typeface="Segoe UI" pitchFamily="34" charset="0"/>
              <a:cs typeface="Segoe UI" pitchFamily="34" charset="0"/>
            </a:endParaRPr>
          </a:p>
        </p:txBody>
      </p:sp>
    </p:spTree>
    <p:extLst>
      <p:ext uri="{BB962C8B-B14F-4D97-AF65-F5344CB8AC3E}">
        <p14:creationId xmlns:p14="http://schemas.microsoft.com/office/powerpoint/2010/main" val="9262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Standardize reporting data with Synapse Analytics</a:t>
            </a:r>
          </a:p>
        </p:txBody>
      </p:sp>
      <p:sp>
        <p:nvSpPr>
          <p:cNvPr id="7" name="Rectangle 6">
            <a:extLst>
              <a:ext uri="{FF2B5EF4-FFF2-40B4-BE49-F238E27FC236}">
                <a16:creationId xmlns:a16="http://schemas.microsoft.com/office/drawing/2014/main" id="{3807D378-AE3E-4056-AFE9-3742171C1493}"/>
              </a:ext>
            </a:extLst>
          </p:cNvPr>
          <p:cNvSpPr/>
          <p:nvPr/>
        </p:nvSpPr>
        <p:spPr bwMode="auto">
          <a:xfrm>
            <a:off x="3398837" y="1183728"/>
            <a:ext cx="5867400" cy="1056474"/>
          </a:xfrm>
          <a:prstGeom prst="rect">
            <a:avLst/>
          </a:prstGeom>
          <a:solidFill>
            <a:srgbClr val="EABD0B"/>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Power BI</a:t>
            </a:r>
          </a:p>
        </p:txBody>
      </p:sp>
      <p:sp>
        <p:nvSpPr>
          <p:cNvPr id="9" name="Rectangle 8">
            <a:extLst>
              <a:ext uri="{FF2B5EF4-FFF2-40B4-BE49-F238E27FC236}">
                <a16:creationId xmlns:a16="http://schemas.microsoft.com/office/drawing/2014/main" id="{9633A661-D912-4805-9BA9-9078FD9620F3}"/>
              </a:ext>
            </a:extLst>
          </p:cNvPr>
          <p:cNvSpPr/>
          <p:nvPr/>
        </p:nvSpPr>
        <p:spPr bwMode="auto">
          <a:xfrm>
            <a:off x="3398837" y="2454542"/>
            <a:ext cx="5867399" cy="1499920"/>
          </a:xfrm>
          <a:prstGeom prst="rect">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cs typeface="Segoe UI" pitchFamily="34" charset="0"/>
              </a:rPr>
              <a:t>Synapse Analytics</a:t>
            </a:r>
          </a:p>
        </p:txBody>
      </p:sp>
      <p:pic>
        <p:nvPicPr>
          <p:cNvPr id="10" name="Graphic 9">
            <a:extLst>
              <a:ext uri="{FF2B5EF4-FFF2-40B4-BE49-F238E27FC236}">
                <a16:creationId xmlns:a16="http://schemas.microsoft.com/office/drawing/2014/main" id="{6F8F14A4-6F44-4D45-A0D5-6897EDDD60C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39116" y="2542303"/>
            <a:ext cx="533412" cy="533412"/>
          </a:xfrm>
          <a:prstGeom prst="rect">
            <a:avLst/>
          </a:prstGeom>
        </p:spPr>
      </p:pic>
      <p:grpSp>
        <p:nvGrpSpPr>
          <p:cNvPr id="11" name="Group 10">
            <a:extLst>
              <a:ext uri="{FF2B5EF4-FFF2-40B4-BE49-F238E27FC236}">
                <a16:creationId xmlns:a16="http://schemas.microsoft.com/office/drawing/2014/main" id="{D0E3DC0B-27F6-45CB-A0CC-7AA51EC02306}"/>
              </a:ext>
            </a:extLst>
          </p:cNvPr>
          <p:cNvGrpSpPr/>
          <p:nvPr/>
        </p:nvGrpSpPr>
        <p:grpSpPr>
          <a:xfrm>
            <a:off x="6975886" y="3075408"/>
            <a:ext cx="1453270" cy="651371"/>
            <a:chOff x="2625213" y="4705184"/>
            <a:chExt cx="1453270" cy="735555"/>
          </a:xfrm>
        </p:grpSpPr>
        <p:pic>
          <p:nvPicPr>
            <p:cNvPr id="12" name="Graphic 11">
              <a:extLst>
                <a:ext uri="{FF2B5EF4-FFF2-40B4-BE49-F238E27FC236}">
                  <a16:creationId xmlns:a16="http://schemas.microsoft.com/office/drawing/2014/main" id="{92AE8DA3-F0E0-4441-A1DD-152B10B3D1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5213" y="4705184"/>
              <a:ext cx="1453270" cy="735555"/>
            </a:xfrm>
            <a:prstGeom prst="rect">
              <a:avLst/>
            </a:prstGeom>
          </p:spPr>
        </p:pic>
        <p:sp>
          <p:nvSpPr>
            <p:cNvPr id="13" name="TextBox 12">
              <a:extLst>
                <a:ext uri="{FF2B5EF4-FFF2-40B4-BE49-F238E27FC236}">
                  <a16:creationId xmlns:a16="http://schemas.microsoft.com/office/drawing/2014/main" id="{3838EC4E-632B-461D-9F49-584094AEC1DC}"/>
                </a:ext>
              </a:extLst>
            </p:cNvPr>
            <p:cNvSpPr txBox="1"/>
            <p:nvPr/>
          </p:nvSpPr>
          <p:spPr>
            <a:xfrm>
              <a:off x="2846688" y="4814427"/>
              <a:ext cx="1010320" cy="384271"/>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Pool</a:t>
              </a:r>
            </a:p>
          </p:txBody>
        </p:sp>
      </p:grpSp>
      <p:sp>
        <p:nvSpPr>
          <p:cNvPr id="18" name="Rectangle 17">
            <a:extLst>
              <a:ext uri="{FF2B5EF4-FFF2-40B4-BE49-F238E27FC236}">
                <a16:creationId xmlns:a16="http://schemas.microsoft.com/office/drawing/2014/main" id="{4562EBC7-5457-417E-B982-2979FAEA4CD1}"/>
              </a:ext>
            </a:extLst>
          </p:cNvPr>
          <p:cNvSpPr/>
          <p:nvPr/>
        </p:nvSpPr>
        <p:spPr bwMode="auto">
          <a:xfrm>
            <a:off x="3398837" y="4283342"/>
            <a:ext cx="5889373" cy="1499920"/>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cs typeface="Segoe UI" pitchFamily="34" charset="0"/>
              </a:rPr>
              <a:t>Primary Data Lake</a:t>
            </a:r>
          </a:p>
        </p:txBody>
      </p:sp>
      <p:sp>
        <p:nvSpPr>
          <p:cNvPr id="19" name="Rectangle: Rounded Corners 18">
            <a:extLst>
              <a:ext uri="{FF2B5EF4-FFF2-40B4-BE49-F238E27FC236}">
                <a16:creationId xmlns:a16="http://schemas.microsoft.com/office/drawing/2014/main" id="{8DF51C04-6775-41F5-93DC-741ECB860299}"/>
              </a:ext>
            </a:extLst>
          </p:cNvPr>
          <p:cNvSpPr/>
          <p:nvPr/>
        </p:nvSpPr>
        <p:spPr bwMode="auto">
          <a:xfrm>
            <a:off x="3745506" y="4804469"/>
            <a:ext cx="1328766" cy="608606"/>
          </a:xfrm>
          <a:prstGeom prst="roundRect">
            <a:avLst/>
          </a:prstGeom>
          <a:solidFill>
            <a:schemeClr val="accent2">
              <a:lumMod val="75000"/>
              <a:alpha val="38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1</a:t>
            </a:r>
          </a:p>
        </p:txBody>
      </p:sp>
      <p:pic>
        <p:nvPicPr>
          <p:cNvPr id="20" name="Graphic 19" descr="Bar graph with upward trend">
            <a:extLst>
              <a:ext uri="{FF2B5EF4-FFF2-40B4-BE49-F238E27FC236}">
                <a16:creationId xmlns:a16="http://schemas.microsoft.com/office/drawing/2014/main" id="{8F6BC73C-CD0F-4237-BFDA-B8FFCFD56C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4553578" y="1680203"/>
            <a:ext cx="521659" cy="521659"/>
          </a:xfrm>
          <a:prstGeom prst="rect">
            <a:avLst/>
          </a:prstGeom>
        </p:spPr>
      </p:pic>
      <p:pic>
        <p:nvPicPr>
          <p:cNvPr id="21" name="Graphic 20" descr="Downward trend">
            <a:extLst>
              <a:ext uri="{FF2B5EF4-FFF2-40B4-BE49-F238E27FC236}">
                <a16:creationId xmlns:a16="http://schemas.microsoft.com/office/drawing/2014/main" id="{EC1D3325-9403-4FCC-BC4D-48727A91F6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269806" y="1680203"/>
            <a:ext cx="521659" cy="521659"/>
          </a:xfrm>
          <a:prstGeom prst="rect">
            <a:avLst/>
          </a:prstGeom>
        </p:spPr>
      </p:pic>
      <p:pic>
        <p:nvPicPr>
          <p:cNvPr id="22" name="Graphic 21" descr="Statistics">
            <a:extLst>
              <a:ext uri="{FF2B5EF4-FFF2-40B4-BE49-F238E27FC236}">
                <a16:creationId xmlns:a16="http://schemas.microsoft.com/office/drawing/2014/main" id="{EC468DF2-5D48-474F-B89B-233ED7264E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5989637" y="1680203"/>
            <a:ext cx="521659" cy="521659"/>
          </a:xfrm>
          <a:prstGeom prst="rect">
            <a:avLst/>
          </a:prstGeom>
        </p:spPr>
      </p:pic>
      <p:pic>
        <p:nvPicPr>
          <p:cNvPr id="23" name="Graphic 22" descr="Bar chart">
            <a:extLst>
              <a:ext uri="{FF2B5EF4-FFF2-40B4-BE49-F238E27FC236}">
                <a16:creationId xmlns:a16="http://schemas.microsoft.com/office/drawing/2014/main" id="{1AE0AF05-70BF-457F-9436-051798715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675437" y="1680203"/>
            <a:ext cx="521659" cy="521659"/>
          </a:xfrm>
          <a:prstGeom prst="rect">
            <a:avLst/>
          </a:prstGeom>
        </p:spPr>
      </p:pic>
      <p:pic>
        <p:nvPicPr>
          <p:cNvPr id="24" name="Graphic 23" descr="Table">
            <a:extLst>
              <a:ext uri="{FF2B5EF4-FFF2-40B4-BE49-F238E27FC236}">
                <a16:creationId xmlns:a16="http://schemas.microsoft.com/office/drawing/2014/main" id="{61B20983-5975-411B-B0AA-6A057936A1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7361237" y="1680203"/>
            <a:ext cx="521659" cy="521659"/>
          </a:xfrm>
          <a:prstGeom prst="rect">
            <a:avLst/>
          </a:prstGeom>
        </p:spPr>
      </p:pic>
      <p:pic>
        <p:nvPicPr>
          <p:cNvPr id="25" name="Picture 24">
            <a:extLst>
              <a:ext uri="{FF2B5EF4-FFF2-40B4-BE49-F238E27FC236}">
                <a16:creationId xmlns:a16="http://schemas.microsoft.com/office/drawing/2014/main" id="{8ACB7607-AB07-4229-8551-67F73C92A954}"/>
              </a:ext>
            </a:extLst>
          </p:cNvPr>
          <p:cNvPicPr>
            <a:picLocks noChangeAspect="1"/>
          </p:cNvPicPr>
          <p:nvPr/>
        </p:nvPicPr>
        <p:blipFill rotWithShape="1">
          <a:blip r:embed="rId16"/>
          <a:srcRect l="11427" t="11593"/>
          <a:stretch/>
        </p:blipFill>
        <p:spPr>
          <a:xfrm>
            <a:off x="3510501" y="1178758"/>
            <a:ext cx="590643" cy="581117"/>
          </a:xfrm>
          <a:prstGeom prst="rect">
            <a:avLst/>
          </a:prstGeom>
          <a:solidFill>
            <a:srgbClr val="EABD0B"/>
          </a:solidFill>
        </p:spPr>
      </p:pic>
      <p:sp>
        <p:nvSpPr>
          <p:cNvPr id="26" name="Rectangle: Rounded Corners 25">
            <a:extLst>
              <a:ext uri="{FF2B5EF4-FFF2-40B4-BE49-F238E27FC236}">
                <a16:creationId xmlns:a16="http://schemas.microsoft.com/office/drawing/2014/main" id="{5765CCF7-D8B9-4F31-B984-B06CB00D4742}"/>
              </a:ext>
            </a:extLst>
          </p:cNvPr>
          <p:cNvSpPr/>
          <p:nvPr/>
        </p:nvSpPr>
        <p:spPr bwMode="auto">
          <a:xfrm>
            <a:off x="5408408" y="4804469"/>
            <a:ext cx="1328766" cy="608606"/>
          </a:xfrm>
          <a:prstGeom prst="roundRect">
            <a:avLst/>
          </a:prstGeom>
          <a:solidFill>
            <a:schemeClr val="accent2">
              <a:lumMod val="75000"/>
              <a:alpha val="6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2</a:t>
            </a:r>
          </a:p>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Enrichment</a:t>
            </a:r>
          </a:p>
        </p:txBody>
      </p:sp>
      <p:sp>
        <p:nvSpPr>
          <p:cNvPr id="27" name="Rectangle: Rounded Corners 26">
            <a:extLst>
              <a:ext uri="{FF2B5EF4-FFF2-40B4-BE49-F238E27FC236}">
                <a16:creationId xmlns:a16="http://schemas.microsoft.com/office/drawing/2014/main" id="{F3E85831-D6C8-437B-94EB-DE94E64A9BA1}"/>
              </a:ext>
            </a:extLst>
          </p:cNvPr>
          <p:cNvSpPr/>
          <p:nvPr/>
        </p:nvSpPr>
        <p:spPr bwMode="auto">
          <a:xfrm>
            <a:off x="7100390" y="4804469"/>
            <a:ext cx="1328766" cy="608606"/>
          </a:xfrm>
          <a:prstGeom prst="roundRect">
            <a:avLst/>
          </a:prstGeom>
          <a:solidFill>
            <a:schemeClr val="accent2">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3</a:t>
            </a:r>
          </a:p>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Enrichment</a:t>
            </a:r>
          </a:p>
        </p:txBody>
      </p:sp>
      <p:sp>
        <p:nvSpPr>
          <p:cNvPr id="28" name="Rectangle: Rounded Corners 27">
            <a:extLst>
              <a:ext uri="{FF2B5EF4-FFF2-40B4-BE49-F238E27FC236}">
                <a16:creationId xmlns:a16="http://schemas.microsoft.com/office/drawing/2014/main" id="{D6D9057C-20C5-428D-8E44-AD3C99894C3C}"/>
              </a:ext>
            </a:extLst>
          </p:cNvPr>
          <p:cNvSpPr/>
          <p:nvPr/>
        </p:nvSpPr>
        <p:spPr bwMode="auto">
          <a:xfrm>
            <a:off x="6856888" y="2982846"/>
            <a:ext cx="1808595" cy="2538254"/>
          </a:xfrm>
          <a:prstGeom prst="roundRect">
            <a:avLst/>
          </a:prstGeom>
          <a:solidFill>
            <a:schemeClr val="accent1">
              <a:lumMod val="20000"/>
              <a:lumOff val="80000"/>
              <a:alpha val="26000"/>
            </a:schemeClr>
          </a:solidFill>
          <a:ln w="25400">
            <a:solidFill>
              <a:schemeClr val="bg1">
                <a:lumMod val="9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fik 25" descr="Database">
            <a:extLst>
              <a:ext uri="{FF2B5EF4-FFF2-40B4-BE49-F238E27FC236}">
                <a16:creationId xmlns:a16="http://schemas.microsoft.com/office/drawing/2014/main" id="{E3104F24-1E37-4D47-B561-A0C4662974E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5678889" y="6059286"/>
            <a:ext cx="943176" cy="943176"/>
          </a:xfrm>
          <a:prstGeom prst="rect">
            <a:avLst/>
          </a:prstGeom>
        </p:spPr>
      </p:pic>
      <p:pic>
        <p:nvPicPr>
          <p:cNvPr id="31" name="Grafik 25" descr="Database">
            <a:extLst>
              <a:ext uri="{FF2B5EF4-FFF2-40B4-BE49-F238E27FC236}">
                <a16:creationId xmlns:a16="http://schemas.microsoft.com/office/drawing/2014/main" id="{259A08F5-895F-48F1-8638-41F5BA7EC2A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7256261" y="6058074"/>
            <a:ext cx="943176" cy="943176"/>
          </a:xfrm>
          <a:prstGeom prst="rect">
            <a:avLst/>
          </a:prstGeom>
        </p:spPr>
      </p:pic>
      <p:sp>
        <p:nvSpPr>
          <p:cNvPr id="32" name="Arrow: Right 31">
            <a:extLst>
              <a:ext uri="{FF2B5EF4-FFF2-40B4-BE49-F238E27FC236}">
                <a16:creationId xmlns:a16="http://schemas.microsoft.com/office/drawing/2014/main" id="{AC4D7EFC-F8E8-4C9F-8861-D7E697F69AAD}"/>
              </a:ext>
            </a:extLst>
          </p:cNvPr>
          <p:cNvSpPr/>
          <p:nvPr/>
        </p:nvSpPr>
        <p:spPr bwMode="auto">
          <a:xfrm>
            <a:off x="5072904" y="5007240"/>
            <a:ext cx="365359" cy="242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Right 32">
            <a:extLst>
              <a:ext uri="{FF2B5EF4-FFF2-40B4-BE49-F238E27FC236}">
                <a16:creationId xmlns:a16="http://schemas.microsoft.com/office/drawing/2014/main" id="{EC911DBE-EF1E-418E-881B-85BFD8049D58}"/>
              </a:ext>
            </a:extLst>
          </p:cNvPr>
          <p:cNvSpPr/>
          <p:nvPr/>
        </p:nvSpPr>
        <p:spPr bwMode="auto">
          <a:xfrm>
            <a:off x="6735030" y="4987351"/>
            <a:ext cx="365359" cy="242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Right 33">
            <a:extLst>
              <a:ext uri="{FF2B5EF4-FFF2-40B4-BE49-F238E27FC236}">
                <a16:creationId xmlns:a16="http://schemas.microsoft.com/office/drawing/2014/main" id="{78B4B4D7-FE64-4920-BB25-FEB28AAE8F4D}"/>
              </a:ext>
            </a:extLst>
          </p:cNvPr>
          <p:cNvSpPr/>
          <p:nvPr/>
        </p:nvSpPr>
        <p:spPr bwMode="auto">
          <a:xfrm rot="16200000">
            <a:off x="5781834" y="5698034"/>
            <a:ext cx="737287" cy="167367"/>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Arrow: Right 34">
            <a:extLst>
              <a:ext uri="{FF2B5EF4-FFF2-40B4-BE49-F238E27FC236}">
                <a16:creationId xmlns:a16="http://schemas.microsoft.com/office/drawing/2014/main" id="{AF6EE183-B62A-4DFE-A010-7EA98D39A0F4}"/>
              </a:ext>
            </a:extLst>
          </p:cNvPr>
          <p:cNvSpPr/>
          <p:nvPr/>
        </p:nvSpPr>
        <p:spPr bwMode="auto">
          <a:xfrm rot="16200000">
            <a:off x="7360154" y="5698035"/>
            <a:ext cx="737287" cy="167367"/>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Arrow: Right 37">
            <a:extLst>
              <a:ext uri="{FF2B5EF4-FFF2-40B4-BE49-F238E27FC236}">
                <a16:creationId xmlns:a16="http://schemas.microsoft.com/office/drawing/2014/main" id="{B6FA03C5-D28C-40DA-A948-BB3E93EF37DE}"/>
              </a:ext>
            </a:extLst>
          </p:cNvPr>
          <p:cNvSpPr/>
          <p:nvPr/>
        </p:nvSpPr>
        <p:spPr bwMode="auto">
          <a:xfrm rot="1663696">
            <a:off x="2242200" y="4528511"/>
            <a:ext cx="1550487" cy="179869"/>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Right 38">
            <a:extLst>
              <a:ext uri="{FF2B5EF4-FFF2-40B4-BE49-F238E27FC236}">
                <a16:creationId xmlns:a16="http://schemas.microsoft.com/office/drawing/2014/main" id="{222E431C-74F7-44F5-8BD4-685346E0266A}"/>
              </a:ext>
            </a:extLst>
          </p:cNvPr>
          <p:cNvSpPr/>
          <p:nvPr/>
        </p:nvSpPr>
        <p:spPr bwMode="auto">
          <a:xfrm>
            <a:off x="2324239" y="4995200"/>
            <a:ext cx="1374499" cy="191325"/>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Right 40">
            <a:extLst>
              <a:ext uri="{FF2B5EF4-FFF2-40B4-BE49-F238E27FC236}">
                <a16:creationId xmlns:a16="http://schemas.microsoft.com/office/drawing/2014/main" id="{6436D87A-EF4B-4AFA-937F-2426B406FF90}"/>
              </a:ext>
            </a:extLst>
          </p:cNvPr>
          <p:cNvSpPr/>
          <p:nvPr/>
        </p:nvSpPr>
        <p:spPr bwMode="auto">
          <a:xfrm rot="19936304" flipV="1">
            <a:off x="2235619" y="5509414"/>
            <a:ext cx="1550487" cy="179869"/>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Right 42">
            <a:extLst>
              <a:ext uri="{FF2B5EF4-FFF2-40B4-BE49-F238E27FC236}">
                <a16:creationId xmlns:a16="http://schemas.microsoft.com/office/drawing/2014/main" id="{1F0AD6C9-B313-4D42-B32F-B448004085B2}"/>
              </a:ext>
            </a:extLst>
          </p:cNvPr>
          <p:cNvSpPr/>
          <p:nvPr/>
        </p:nvSpPr>
        <p:spPr bwMode="auto">
          <a:xfrm rot="16200000">
            <a:off x="7170612" y="4162595"/>
            <a:ext cx="1077689" cy="206055"/>
          </a:xfrm>
          <a:prstGeom prst="rightArrow">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1425E49C-0450-421C-B918-FDD966F5B209}"/>
              </a:ext>
            </a:extLst>
          </p:cNvPr>
          <p:cNvSpPr txBox="1"/>
          <p:nvPr/>
        </p:nvSpPr>
        <p:spPr>
          <a:xfrm>
            <a:off x="6811562" y="3989749"/>
            <a:ext cx="2001839" cy="215444"/>
          </a:xfrm>
          <a:prstGeom prst="rect">
            <a:avLst/>
          </a:prstGeom>
          <a:noFill/>
        </p:spPr>
        <p:txBody>
          <a:bodyPr wrap="square" lIns="0" tIns="0" rIns="0" bIns="0" rtlCol="0">
            <a:spAutoFit/>
          </a:bodyPr>
          <a:lstStyle/>
          <a:p>
            <a:pPr algn="ctr" defTabSz="932563">
              <a:defRPr/>
            </a:pPr>
            <a:r>
              <a:rPr lang="en-US" sz="1400"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Common Data Model</a:t>
            </a:r>
          </a:p>
        </p:txBody>
      </p:sp>
      <p:sp>
        <p:nvSpPr>
          <p:cNvPr id="44" name="Arrow: Right 43">
            <a:extLst>
              <a:ext uri="{FF2B5EF4-FFF2-40B4-BE49-F238E27FC236}">
                <a16:creationId xmlns:a16="http://schemas.microsoft.com/office/drawing/2014/main" id="{EDF1976B-8279-4B88-90CF-E674E0A15374}"/>
              </a:ext>
            </a:extLst>
          </p:cNvPr>
          <p:cNvSpPr/>
          <p:nvPr/>
        </p:nvSpPr>
        <p:spPr bwMode="auto">
          <a:xfrm rot="16200000">
            <a:off x="6349990" y="2222510"/>
            <a:ext cx="249309" cy="20801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Cylinder 44">
            <a:extLst>
              <a:ext uri="{FF2B5EF4-FFF2-40B4-BE49-F238E27FC236}">
                <a16:creationId xmlns:a16="http://schemas.microsoft.com/office/drawing/2014/main" id="{7AFCB6C9-3C15-4FDE-BFCA-AEC4815017BF}"/>
              </a:ext>
            </a:extLst>
          </p:cNvPr>
          <p:cNvSpPr/>
          <p:nvPr/>
        </p:nvSpPr>
        <p:spPr bwMode="auto">
          <a:xfrm rot="5400000">
            <a:off x="4856924" y="2253548"/>
            <a:ext cx="458598" cy="2514600"/>
          </a:xfrm>
          <a:prstGeom prst="can">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26D81436-65CE-4457-9B77-1E3D759AF669}"/>
              </a:ext>
            </a:extLst>
          </p:cNvPr>
          <p:cNvSpPr txBox="1"/>
          <p:nvPr/>
        </p:nvSpPr>
        <p:spPr>
          <a:xfrm>
            <a:off x="4126943" y="3401093"/>
            <a:ext cx="2001839" cy="188385"/>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Synapse Pipelines</a:t>
            </a:r>
          </a:p>
        </p:txBody>
      </p:sp>
      <p:sp>
        <p:nvSpPr>
          <p:cNvPr id="47" name="Oval 46">
            <a:extLst>
              <a:ext uri="{FF2B5EF4-FFF2-40B4-BE49-F238E27FC236}">
                <a16:creationId xmlns:a16="http://schemas.microsoft.com/office/drawing/2014/main" id="{36CCFAD2-D8FE-4E00-9525-725608CC7C61}"/>
              </a:ext>
            </a:extLst>
          </p:cNvPr>
          <p:cNvSpPr/>
          <p:nvPr/>
        </p:nvSpPr>
        <p:spPr bwMode="auto">
          <a:xfrm>
            <a:off x="7196637" y="3040062"/>
            <a:ext cx="1025639" cy="236343"/>
          </a:xfrm>
          <a:prstGeom prst="ellipse">
            <a:avLst/>
          </a:prstGeom>
          <a:solidFill>
            <a:schemeClr val="accent3">
              <a:lumMod val="40000"/>
              <a:lumOff val="60000"/>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fik 25" descr="Database">
            <a:extLst>
              <a:ext uri="{FF2B5EF4-FFF2-40B4-BE49-F238E27FC236}">
                <a16:creationId xmlns:a16="http://schemas.microsoft.com/office/drawing/2014/main" id="{6953F31D-599A-44ED-BA28-E99D1DEBCA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600105" y="3740145"/>
            <a:ext cx="943176" cy="943176"/>
          </a:xfrm>
          <a:prstGeom prst="rect">
            <a:avLst/>
          </a:prstGeom>
        </p:spPr>
      </p:pic>
      <p:pic>
        <p:nvPicPr>
          <p:cNvPr id="37" name="Grafik 25" descr="Database">
            <a:extLst>
              <a:ext uri="{FF2B5EF4-FFF2-40B4-BE49-F238E27FC236}">
                <a16:creationId xmlns:a16="http://schemas.microsoft.com/office/drawing/2014/main" id="{6D97C389-6359-4E69-B832-48210B21D72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596035" y="4577924"/>
            <a:ext cx="943176" cy="943176"/>
          </a:xfrm>
          <a:prstGeom prst="rect">
            <a:avLst/>
          </a:prstGeom>
        </p:spPr>
      </p:pic>
      <p:pic>
        <p:nvPicPr>
          <p:cNvPr id="40" name="Grafik 25" descr="Database">
            <a:extLst>
              <a:ext uri="{FF2B5EF4-FFF2-40B4-BE49-F238E27FC236}">
                <a16:creationId xmlns:a16="http://schemas.microsoft.com/office/drawing/2014/main" id="{A55C6AEC-4B88-4304-8696-4E4F7F3492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596035" y="5415703"/>
            <a:ext cx="943176" cy="943176"/>
          </a:xfrm>
          <a:prstGeom prst="rect">
            <a:avLst/>
          </a:prstGeom>
        </p:spPr>
      </p:pic>
    </p:spTree>
    <p:extLst>
      <p:ext uri="{BB962C8B-B14F-4D97-AF65-F5344CB8AC3E}">
        <p14:creationId xmlns:p14="http://schemas.microsoft.com/office/powerpoint/2010/main" val="12069481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Security considerations</a:t>
            </a:r>
            <a:endParaRPr lang="en-US" dirty="0"/>
          </a:p>
        </p:txBody>
      </p:sp>
    </p:spTree>
    <p:extLst>
      <p:ext uri="{BB962C8B-B14F-4D97-AF65-F5344CB8AC3E}">
        <p14:creationId xmlns:p14="http://schemas.microsoft.com/office/powerpoint/2010/main" val="231681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11805</TotalTime>
  <Words>1846</Words>
  <Application>Microsoft Office PowerPoint</Application>
  <PresentationFormat>Custom</PresentationFormat>
  <Paragraphs>544</Paragraphs>
  <Slides>29</Slides>
  <Notes>21</Notes>
  <HiddenSlides>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Arial</vt:lpstr>
      <vt:lpstr>Arial Nova</vt:lpstr>
      <vt:lpstr>Calibri</vt:lpstr>
      <vt:lpstr>Calibri Light</vt:lpstr>
      <vt:lpstr>Consolas</vt:lpstr>
      <vt:lpstr>Courier New</vt:lpstr>
      <vt:lpstr>Segoe UI</vt:lpstr>
      <vt:lpstr>Segoe UI Light</vt:lpstr>
      <vt:lpstr>Segoe UI Semibold</vt:lpstr>
      <vt:lpstr>Segoe UI Semilight</vt:lpstr>
      <vt:lpstr>Segoe UI Symbol</vt:lpstr>
      <vt:lpstr>Wingdings</vt:lpstr>
      <vt:lpstr>Analytics Surge</vt:lpstr>
      <vt:lpstr>2_Microsoft Generic 2019</vt:lpstr>
      <vt:lpstr>Design Presentation: Power BI in Azure Synapse</vt:lpstr>
      <vt:lpstr>PowerPoint Presentation</vt:lpstr>
      <vt:lpstr>Topics Covered</vt:lpstr>
      <vt:lpstr>Power BI in Azure Synapse</vt:lpstr>
      <vt:lpstr>Agenda</vt:lpstr>
      <vt:lpstr>Data preparation and modeling</vt:lpstr>
      <vt:lpstr>Synapse Analytics and Power BI integration</vt:lpstr>
      <vt:lpstr>Standardize reporting data with Synapse Analytics</vt:lpstr>
      <vt:lpstr>Security considerations</vt:lpstr>
      <vt:lpstr>Complete Data Security</vt:lpstr>
      <vt:lpstr>Using fine grained security in Power BI</vt:lpstr>
      <vt:lpstr>Performance Optimization</vt:lpstr>
      <vt:lpstr>Performance optimization end-to-end</vt:lpstr>
      <vt:lpstr>DirectQuery</vt:lpstr>
      <vt:lpstr>DirectQuery</vt:lpstr>
      <vt:lpstr>DirectQuery</vt:lpstr>
      <vt:lpstr>Aggregations</vt:lpstr>
      <vt:lpstr>Aggregations</vt:lpstr>
      <vt:lpstr>Aggregations</vt:lpstr>
      <vt:lpstr>Performance Optimized Storage</vt:lpstr>
      <vt:lpstr>PowerPoint Presentation</vt:lpstr>
      <vt:lpstr>PowerPoint Presentation</vt:lpstr>
      <vt:lpstr>PowerPoint Presentation</vt:lpstr>
      <vt:lpstr>PowerPoint Presentation</vt:lpstr>
      <vt:lpstr>PowerPoint Presentation</vt:lpstr>
      <vt:lpstr>Scaling to Petabytes  Secondary Indexes Alternate path to seek records Fine grained storage for fast response  </vt:lpstr>
      <vt:lpstr>Additional performance considerations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351</cp:revision>
  <dcterms:created xsi:type="dcterms:W3CDTF">2016-03-10T00:17:44Z</dcterms:created>
  <dcterms:modified xsi:type="dcterms:W3CDTF">2020-07-31T13:54:13Z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